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9" r:id="rId3"/>
    <p:sldId id="279" r:id="rId4"/>
    <p:sldId id="280" r:id="rId5"/>
    <p:sldId id="281" r:id="rId6"/>
    <p:sldId id="282" r:id="rId7"/>
    <p:sldId id="283" r:id="rId8"/>
    <p:sldId id="286" r:id="rId9"/>
    <p:sldId id="287" r:id="rId10"/>
    <p:sldId id="288" r:id="rId11"/>
    <p:sldId id="296" r:id="rId12"/>
    <p:sldId id="300" r:id="rId13"/>
    <p:sldId id="301" r:id="rId14"/>
    <p:sldId id="298" r:id="rId15"/>
    <p:sldId id="29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9999"/>
    <a:srgbClr val="336699"/>
    <a:srgbClr val="3366CC"/>
    <a:srgbClr val="FF5050"/>
    <a:srgbClr val="CC00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8" autoAdjust="0"/>
    <p:restoredTop sz="94660"/>
  </p:normalViewPr>
  <p:slideViewPr>
    <p:cSldViewPr>
      <p:cViewPr varScale="1">
        <p:scale>
          <a:sx n="88" d="100"/>
          <a:sy n="8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385CD-B680-405A-92F8-042EEFA8906D}" type="datetimeFigureOut">
              <a:rPr lang="sk-SK" smtClean="0"/>
              <a:t>31. 7. 2011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DA359-E717-412A-85CE-C275B58429B9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DA359-E717-412A-85CE-C275B58429B9}" type="slidenum">
              <a:rPr lang="sk-SK" smtClean="0"/>
              <a:t>10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60A55-D650-432F-9D67-88462AF94E2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0B47-E755-4DAF-92BF-F0595523E99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5625B-AE1F-4029-96F0-9727B577275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AFB4-DA5C-4C75-A51B-6297466C13A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EA06-EA7E-4126-AFEB-A39C1F67BC8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679D6-FDB0-420F-86A5-B9A62EEF586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F8A92-128A-441C-A440-44B17BC4E68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4C1E6-F09C-4ABA-A6FD-7E956163832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D6581-7044-4904-A3E3-E403FDB0261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28636-49F5-4387-AFE2-674F9C7032A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9573-10FB-46D5-A53A-F1B55F36EB8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9EB102-8A60-4D54-BCC4-631D80AEDED1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Piesok"/>
          <p:cNvSpPr>
            <a:spLocks noChangeArrowheads="1"/>
          </p:cNvSpPr>
          <p:nvPr/>
        </p:nvSpPr>
        <p:spPr bwMode="auto">
          <a:xfrm>
            <a:off x="755576" y="692696"/>
            <a:ext cx="7632700" cy="1441450"/>
          </a:xfrm>
          <a:prstGeom prst="roundRect">
            <a:avLst>
              <a:gd name="adj" fmla="val 40079"/>
            </a:avLst>
          </a:prstGeom>
          <a:blipFill dpi="0" rotWithShape="1">
            <a:blip r:embed="rId2" cstate="print">
              <a:alphaModFix amt="30000"/>
            </a:blip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99"/>
              </a:solidFill>
              <a:latin typeface="Comic Sans MS" pitchFamily="66" charset="0"/>
            </a:endParaRPr>
          </a:p>
          <a:p>
            <a:pPr algn="ctr"/>
            <a:r>
              <a:rPr lang="en-US" b="1">
                <a:solidFill>
                  <a:srgbClr val="336699"/>
                </a:solidFill>
                <a:latin typeface="Comic Sans MS" pitchFamily="66" charset="0"/>
              </a:rPr>
              <a:t>...</a:t>
            </a:r>
            <a:endParaRPr lang="sk-SK" b="1">
              <a:solidFill>
                <a:srgbClr val="336699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495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60648"/>
            <a:ext cx="1485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592487" y="2132856"/>
            <a:ext cx="1797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4. ročník</a:t>
            </a:r>
            <a:endParaRPr lang="sk-SK" sz="2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050235" y="980728"/>
            <a:ext cx="48574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BRATISLAVA</a:t>
            </a:r>
            <a:endParaRPr lang="sk-SK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980171" y="5445224"/>
            <a:ext cx="5339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Mgr. Mariana </a:t>
            </a:r>
            <a:r>
              <a:rPr lang="sk-SK" sz="32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Bančanská</a:t>
            </a:r>
            <a:endParaRPr lang="sk-SK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323528" y="4766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 Bratislave sídli prezident SR:</a:t>
            </a:r>
            <a:endParaRPr lang="sk-SK" sz="40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9" name="Picture 13" descr="Autumn Lea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4366">
            <a:off x="546011" y="3073702"/>
            <a:ext cx="2275997" cy="3096343"/>
          </a:xfrm>
          <a:prstGeom prst="rect">
            <a:avLst/>
          </a:prstGeom>
          <a:ln w="228600" cap="sq" cmpd="thickThin">
            <a:solidFill>
              <a:srgbClr val="0099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13" descr="Autumn Lea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586754">
            <a:off x="3419872" y="2204864"/>
            <a:ext cx="2012622" cy="3096344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" name="Picture 13" descr="Autumn Lea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21566283">
            <a:off x="5940152" y="1484784"/>
            <a:ext cx="2663576" cy="2663575"/>
          </a:xfrm>
          <a:prstGeom prst="rect">
            <a:avLst/>
          </a:prstGeom>
          <a:ln w="228600" cap="sq" cmpd="thickThin">
            <a:solidFill>
              <a:srgbClr val="0099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9675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77043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07707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460432" y="450912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251520" y="332656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Označ čo vidíš na obrázku?</a:t>
            </a:r>
            <a:endParaRPr lang="sk-SK" sz="32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6" name="Picture 2" descr="C:\Users\dell_vostro_001\Pictures\D_SNG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3882008" cy="2547568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3" name="Skupina 6"/>
          <p:cNvGrpSpPr>
            <a:grpSpLocks/>
          </p:cNvGrpSpPr>
          <p:nvPr/>
        </p:nvGrpSpPr>
        <p:grpSpPr bwMode="auto">
          <a:xfrm>
            <a:off x="3203848" y="4149080"/>
            <a:ext cx="2736303" cy="2081603"/>
            <a:chOff x="4138659" y="4369026"/>
            <a:chExt cx="2097753" cy="1652951"/>
          </a:xfrm>
        </p:grpSpPr>
        <p:pic>
          <p:nvPicPr>
            <p:cNvPr id="24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4138659" y="4369026"/>
              <a:ext cx="2097753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Obdĺžnik 24"/>
            <p:cNvSpPr/>
            <p:nvPr/>
          </p:nvSpPr>
          <p:spPr>
            <a:xfrm>
              <a:off x="4373902" y="4940824"/>
              <a:ext cx="1736714" cy="31771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0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Národná galéria</a:t>
              </a:r>
              <a:endParaRPr lang="sk-SK" sz="20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6" name="Skupina 9"/>
          <p:cNvGrpSpPr>
            <a:grpSpLocks/>
          </p:cNvGrpSpPr>
          <p:nvPr/>
        </p:nvGrpSpPr>
        <p:grpSpPr bwMode="auto">
          <a:xfrm>
            <a:off x="323529" y="4077072"/>
            <a:ext cx="2664296" cy="2026826"/>
            <a:chOff x="2065139" y="4268842"/>
            <a:chExt cx="2097753" cy="1609453"/>
          </a:xfrm>
        </p:grpSpPr>
        <p:pic>
          <p:nvPicPr>
            <p:cNvPr id="27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2065139" y="4268842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bdĺžnik 27"/>
            <p:cNvSpPr/>
            <p:nvPr/>
          </p:nvSpPr>
          <p:spPr>
            <a:xfrm>
              <a:off x="2173683" y="4897820"/>
              <a:ext cx="1921224" cy="31771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0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Bratislavský hrad</a:t>
              </a:r>
              <a:endParaRPr lang="sk-SK" sz="20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9" name="Skupina 12"/>
          <p:cNvGrpSpPr>
            <a:grpSpLocks/>
          </p:cNvGrpSpPr>
          <p:nvPr/>
        </p:nvGrpSpPr>
        <p:grpSpPr bwMode="auto">
          <a:xfrm>
            <a:off x="6228180" y="4365104"/>
            <a:ext cx="2663575" cy="2026278"/>
            <a:chOff x="6226889" y="4164539"/>
            <a:chExt cx="2097753" cy="1773889"/>
          </a:xfrm>
        </p:grpSpPr>
        <p:pic>
          <p:nvPicPr>
            <p:cNvPr id="30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bdĺžnik 30"/>
            <p:cNvSpPr/>
            <p:nvPr/>
          </p:nvSpPr>
          <p:spPr>
            <a:xfrm>
              <a:off x="6832324" y="4668850"/>
              <a:ext cx="833740" cy="35027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0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Betliar</a:t>
              </a:r>
              <a:endParaRPr lang="sk-SK" sz="20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3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93863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70892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420888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07083 -0.0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251520" y="260648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chemeClr val="accent4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Označ čo vidíš na obrázku?</a:t>
            </a:r>
            <a:endParaRPr lang="sk-SK" sz="3200" b="1" dirty="0">
              <a:ln w="11430"/>
              <a:solidFill>
                <a:schemeClr val="accent4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dell_vostro_001\Pictures\imagesCAFAE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537743" cy="2649892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Skupina 6"/>
          <p:cNvGrpSpPr>
            <a:grpSpLocks/>
          </p:cNvGrpSpPr>
          <p:nvPr/>
        </p:nvGrpSpPr>
        <p:grpSpPr bwMode="auto">
          <a:xfrm>
            <a:off x="467543" y="4512433"/>
            <a:ext cx="2736302" cy="2081603"/>
            <a:chOff x="4138659" y="4369026"/>
            <a:chExt cx="2097753" cy="1652951"/>
          </a:xfrm>
        </p:grpSpPr>
        <p:pic>
          <p:nvPicPr>
            <p:cNvPr id="17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4138659" y="4369026"/>
              <a:ext cx="2097753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ĺžnik 17"/>
            <p:cNvSpPr/>
            <p:nvPr/>
          </p:nvSpPr>
          <p:spPr>
            <a:xfrm>
              <a:off x="4189464" y="4758374"/>
              <a:ext cx="1980040" cy="7576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b="1" dirty="0" err="1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Grassalkovichov</a:t>
              </a:r>
              <a:endParaRPr lang="sk-SK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palác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9" name="Skupina 9"/>
          <p:cNvGrpSpPr>
            <a:grpSpLocks/>
          </p:cNvGrpSpPr>
          <p:nvPr/>
        </p:nvGrpSpPr>
        <p:grpSpPr bwMode="auto">
          <a:xfrm>
            <a:off x="3419872" y="4683839"/>
            <a:ext cx="2664296" cy="2026826"/>
            <a:chOff x="2065139" y="4268842"/>
            <a:chExt cx="2097753" cy="1609453"/>
          </a:xfrm>
        </p:grpSpPr>
        <p:pic>
          <p:nvPicPr>
            <p:cNvPr id="20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2065139" y="4268842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bdĺžnik 20"/>
            <p:cNvSpPr/>
            <p:nvPr/>
          </p:nvSpPr>
          <p:spPr>
            <a:xfrm>
              <a:off x="2269539" y="4523103"/>
              <a:ext cx="1685205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Národná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galéria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2" name="Skupina 12"/>
          <p:cNvGrpSpPr>
            <a:grpSpLocks/>
          </p:cNvGrpSpPr>
          <p:nvPr/>
        </p:nvGrpSpPr>
        <p:grpSpPr bwMode="auto">
          <a:xfrm>
            <a:off x="6228184" y="4612228"/>
            <a:ext cx="2663576" cy="2026278"/>
            <a:chOff x="6226889" y="4164539"/>
            <a:chExt cx="2097753" cy="1773889"/>
          </a:xfrm>
        </p:grpSpPr>
        <p:pic>
          <p:nvPicPr>
            <p:cNvPr id="23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bdĺžnik 23"/>
            <p:cNvSpPr/>
            <p:nvPr/>
          </p:nvSpPr>
          <p:spPr>
            <a:xfrm>
              <a:off x="6453235" y="4452506"/>
              <a:ext cx="1664198" cy="9430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Národné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divadlo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5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42088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140968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lačidlo akcie: Dopredu alebo Ďalej 27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251520" y="18864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Označ čo vidíš na obrázku?</a:t>
            </a:r>
            <a:endParaRPr lang="sk-SK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C:\Users\dell_vostro_001\Pictures\D_Bratislava_SND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64704"/>
            <a:ext cx="3839065" cy="261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C9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8" name="Skupina 6"/>
          <p:cNvGrpSpPr>
            <a:grpSpLocks/>
          </p:cNvGrpSpPr>
          <p:nvPr/>
        </p:nvGrpSpPr>
        <p:grpSpPr bwMode="auto">
          <a:xfrm>
            <a:off x="467543" y="4512433"/>
            <a:ext cx="2736302" cy="2081603"/>
            <a:chOff x="4138659" y="4369026"/>
            <a:chExt cx="2097753" cy="1652951"/>
          </a:xfrm>
        </p:grpSpPr>
        <p:pic>
          <p:nvPicPr>
            <p:cNvPr id="29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4138659" y="4369026"/>
              <a:ext cx="2097753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Obdĺžnik 29"/>
            <p:cNvSpPr/>
            <p:nvPr/>
          </p:nvSpPr>
          <p:spPr>
            <a:xfrm>
              <a:off x="4369502" y="4758374"/>
              <a:ext cx="1619966" cy="85539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Národné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divadlo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1" name="Skupina 9"/>
          <p:cNvGrpSpPr>
            <a:grpSpLocks/>
          </p:cNvGrpSpPr>
          <p:nvPr/>
        </p:nvGrpSpPr>
        <p:grpSpPr bwMode="auto">
          <a:xfrm>
            <a:off x="3419872" y="4683839"/>
            <a:ext cx="2664296" cy="2026826"/>
            <a:chOff x="2065139" y="4268842"/>
            <a:chExt cx="2097753" cy="1609453"/>
          </a:xfrm>
        </p:grpSpPr>
        <p:pic>
          <p:nvPicPr>
            <p:cNvPr id="32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2065139" y="4268842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bdĺžnik 32"/>
            <p:cNvSpPr/>
            <p:nvPr/>
          </p:nvSpPr>
          <p:spPr>
            <a:xfrm>
              <a:off x="2269539" y="4523103"/>
              <a:ext cx="1685205" cy="85539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Národná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galéria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4" name="Skupina 12"/>
          <p:cNvGrpSpPr>
            <a:grpSpLocks/>
          </p:cNvGrpSpPr>
          <p:nvPr/>
        </p:nvGrpSpPr>
        <p:grpSpPr bwMode="auto">
          <a:xfrm>
            <a:off x="6228183" y="4612228"/>
            <a:ext cx="2663576" cy="2026278"/>
            <a:chOff x="6226889" y="4164539"/>
            <a:chExt cx="2097753" cy="1773889"/>
          </a:xfrm>
        </p:grpSpPr>
        <p:pic>
          <p:nvPicPr>
            <p:cNvPr id="35" name="Picture 13" descr="Autumn Leaf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bdĺžnik 35"/>
            <p:cNvSpPr/>
            <p:nvPr/>
          </p:nvSpPr>
          <p:spPr>
            <a:xfrm>
              <a:off x="6268284" y="4452506"/>
              <a:ext cx="2034103" cy="8352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b="1" dirty="0" err="1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Grassalkovichov</a:t>
              </a:r>
              <a:endParaRPr lang="sk-SK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palác</a:t>
              </a: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37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49289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42088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140968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195736" y="1196752"/>
            <a:ext cx="4824536" cy="4653135"/>
            <a:chOff x="2195736" y="2636913"/>
            <a:chExt cx="4824536" cy="4869159"/>
          </a:xfrm>
        </p:grpSpPr>
        <p:sp>
          <p:nvSpPr>
            <p:cNvPr id="2" name="Obdĺžnik 1"/>
            <p:cNvSpPr/>
            <p:nvPr/>
          </p:nvSpPr>
          <p:spPr>
            <a:xfrm>
              <a:off x="4644008" y="4697760"/>
              <a:ext cx="216024" cy="2808312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CC99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Obdĺžnik 2"/>
            <p:cNvSpPr/>
            <p:nvPr/>
          </p:nvSpPr>
          <p:spPr>
            <a:xfrm>
              <a:off x="2195736" y="2636913"/>
              <a:ext cx="4824536" cy="37675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C99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5" name="Obdĺžnik 4"/>
          <p:cNvSpPr/>
          <p:nvPr/>
        </p:nvSpPr>
        <p:spPr>
          <a:xfrm>
            <a:off x="3707904" y="1340768"/>
            <a:ext cx="18646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ZDROJE:</a:t>
            </a:r>
            <a:endParaRPr lang="sk-SK" sz="28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3059832" y="2996952"/>
            <a:ext cx="29883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b="1" cap="none" spc="0" dirty="0" err="1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www.gify.nou.com</a:t>
            </a:r>
            <a:endParaRPr lang="sk-SK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3059832" y="3429000"/>
            <a:ext cx="28632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www.beruska8.cz</a:t>
            </a:r>
            <a:endParaRPr lang="sk-SK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843808" y="3933056"/>
            <a:ext cx="3632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Šablona</a:t>
            </a:r>
            <a:r>
              <a:rPr lang="sk-SK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: E. </a:t>
            </a:r>
            <a:r>
              <a:rPr lang="sk-SK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Maninová</a:t>
            </a:r>
            <a:r>
              <a:rPr lang="sk-SK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2339752" y="184482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000" dirty="0" err="1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</a:rPr>
              <a:t>www.</a:t>
            </a:r>
            <a:r>
              <a:rPr lang="sk-SK" sz="2000" dirty="0" err="1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</a:rPr>
              <a:t>matolauciik.webnode.sk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</a:rPr>
              <a:t>/</a:t>
            </a:r>
            <a:r>
              <a:rPr lang="sk-SK" sz="2000" dirty="0" err="1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</a:rPr>
              <a:t>news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</a:rPr>
              <a:t>/</a:t>
            </a:r>
            <a:r>
              <a:rPr lang="sk-SK" sz="2000" dirty="0" err="1" smtClean="0">
                <a:solidFill>
                  <a:schemeClr val="bg2">
                    <a:lumMod val="75000"/>
                  </a:schemeClr>
                </a:solidFill>
                <a:latin typeface="Segoe Print" pitchFamily="2" charset="0"/>
              </a:rPr>
              <a:t>dom-sv-martina</a:t>
            </a:r>
            <a:r>
              <a:rPr lang="sk-SK" dirty="0" smtClean="0"/>
              <a:t>/</a:t>
            </a:r>
            <a:endParaRPr lang="sk-SK" dirty="0"/>
          </a:p>
        </p:txBody>
      </p:sp>
      <p:sp>
        <p:nvSpPr>
          <p:cNvPr id="19" name="Obdĺžnik 18"/>
          <p:cNvSpPr/>
          <p:nvPr/>
        </p:nvSpPr>
        <p:spPr>
          <a:xfrm>
            <a:off x="2483768" y="2636912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 err="1" smtClean="0">
                <a:solidFill>
                  <a:srgbClr val="FFC000"/>
                </a:solidFill>
                <a:latin typeface="Segoe Print" pitchFamily="2" charset="0"/>
              </a:rPr>
              <a:t>www.prezident.sk</a:t>
            </a:r>
            <a:r>
              <a:rPr lang="sk-SK" sz="2000" dirty="0" smtClean="0">
                <a:solidFill>
                  <a:srgbClr val="FFC000"/>
                </a:solidFill>
                <a:latin typeface="Segoe Print" pitchFamily="2" charset="0"/>
              </a:rPr>
              <a:t>/?prezident</a:t>
            </a:r>
            <a:endParaRPr lang="sk-SK" sz="2000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11" name="Tlačidlo akcie: Dopredu alebo Ďalej 10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907704" y="764704"/>
            <a:ext cx="5239681" cy="4437112"/>
            <a:chOff x="1996615" y="2420888"/>
            <a:chExt cx="5239681" cy="4437112"/>
          </a:xfrm>
        </p:grpSpPr>
        <p:sp>
          <p:nvSpPr>
            <p:cNvPr id="3" name="Obdĺžnik 2"/>
            <p:cNvSpPr/>
            <p:nvPr/>
          </p:nvSpPr>
          <p:spPr>
            <a:xfrm>
              <a:off x="2411760" y="2420888"/>
              <a:ext cx="4824536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1996615" y="2967335"/>
              <a:ext cx="5150769" cy="92333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sk-SK" sz="54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  </a:t>
              </a:r>
              <a:r>
                <a:rPr lang="sk-SK" sz="4800" b="1" cap="none" spc="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Script" pitchFamily="34" charset="0"/>
                </a:rPr>
                <a:t>BRATISLAVA</a:t>
              </a:r>
              <a:endParaRPr lang="sk-SK" sz="5400" b="1" cap="none" spc="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endParaRPr>
            </a:p>
          </p:txBody>
        </p:sp>
        <p:sp>
          <p:nvSpPr>
            <p:cNvPr id="5" name="Obdĺžnik 4"/>
            <p:cNvSpPr/>
            <p:nvPr/>
          </p:nvSpPr>
          <p:spPr>
            <a:xfrm>
              <a:off x="4716016" y="4365104"/>
              <a:ext cx="216024" cy="249289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92D05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cxnSp>
        <p:nvCxnSpPr>
          <p:cNvPr id="16" name="Rovná spojnica 15"/>
          <p:cNvCxnSpPr/>
          <p:nvPr/>
        </p:nvCxnSpPr>
        <p:spPr>
          <a:xfrm flipV="1">
            <a:off x="2339752" y="764704"/>
            <a:ext cx="4824536" cy="1944216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394858" y="332656"/>
            <a:ext cx="4824536" cy="4437112"/>
            <a:chOff x="2411760" y="2420888"/>
            <a:chExt cx="4824536" cy="4437112"/>
          </a:xfrm>
        </p:grpSpPr>
        <p:sp>
          <p:nvSpPr>
            <p:cNvPr id="2" name="Obdĺžnik 1"/>
            <p:cNvSpPr/>
            <p:nvPr/>
          </p:nvSpPr>
          <p:spPr>
            <a:xfrm>
              <a:off x="2411760" y="2420888"/>
              <a:ext cx="4824536" cy="19442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336699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4716016" y="4365104"/>
              <a:ext cx="216024" cy="249289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336699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2948081" y="980728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BRATISLAVA </a:t>
            </a:r>
            <a:endParaRPr lang="sk-SK" sz="4000" b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195736" y="332656"/>
            <a:ext cx="4824536" cy="1944216"/>
          </a:xfrm>
          <a:prstGeom prst="rect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339752" y="548680"/>
            <a:ext cx="44743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Pozorne čítaj </a:t>
            </a:r>
          </a:p>
          <a:p>
            <a:pPr algn="ctr"/>
            <a:r>
              <a:rPr lang="sk-SK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 </a:t>
            </a:r>
          </a:p>
          <a:p>
            <a:pPr algn="ctr"/>
            <a:r>
              <a:rPr lang="sk-SK" sz="28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vyber správnu možnosť.</a:t>
            </a:r>
            <a:endParaRPr lang="sk-SK" sz="28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lačidlo akcie: Dopredu alebo Ďalej 4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12135" y="476672"/>
            <a:ext cx="7337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V ktorej časti Slovenska leží</a:t>
            </a:r>
          </a:p>
          <a:p>
            <a:pPr algn="ctr"/>
            <a:r>
              <a:rPr lang="sk-SK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Bratislava</a:t>
            </a:r>
            <a:r>
              <a:rPr lang="sk-SK" sz="4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sk-SK" sz="4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2" name="Skupina 6"/>
          <p:cNvGrpSpPr>
            <a:grpSpLocks/>
          </p:cNvGrpSpPr>
          <p:nvPr/>
        </p:nvGrpSpPr>
        <p:grpSpPr bwMode="auto">
          <a:xfrm rot="635194">
            <a:off x="3250938" y="4587861"/>
            <a:ext cx="2672219" cy="2032854"/>
            <a:chOff x="4271531" y="4370570"/>
            <a:chExt cx="1946192" cy="1521542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271531" y="4370570"/>
              <a:ext cx="1946192" cy="152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 rot="20964806">
              <a:off x="4841474" y="4757196"/>
              <a:ext cx="700720" cy="57590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44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JZ</a:t>
              </a:r>
              <a:endParaRPr lang="sk-SK" sz="4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" name="Skupina 9"/>
          <p:cNvGrpSpPr>
            <a:grpSpLocks/>
          </p:cNvGrpSpPr>
          <p:nvPr/>
        </p:nvGrpSpPr>
        <p:grpSpPr bwMode="auto">
          <a:xfrm rot="625872">
            <a:off x="158877" y="4620796"/>
            <a:ext cx="2664296" cy="2026826"/>
            <a:chOff x="2050425" y="4318765"/>
            <a:chExt cx="2097753" cy="1609453"/>
          </a:xfrm>
        </p:grpSpPr>
        <p:pic>
          <p:nvPicPr>
            <p:cNvPr id="13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50425" y="4318765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 rot="20974128">
              <a:off x="2688203" y="4685152"/>
              <a:ext cx="776466" cy="61099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44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SZ</a:t>
              </a:r>
              <a:endParaRPr lang="sk-SK" sz="4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5" name="Skupina 12"/>
          <p:cNvGrpSpPr>
            <a:grpSpLocks/>
          </p:cNvGrpSpPr>
          <p:nvPr/>
        </p:nvGrpSpPr>
        <p:grpSpPr bwMode="auto">
          <a:xfrm rot="645144">
            <a:off x="6185204" y="4599560"/>
            <a:ext cx="2663576" cy="2026278"/>
            <a:chOff x="6226889" y="4164539"/>
            <a:chExt cx="2097753" cy="1773889"/>
          </a:xfrm>
        </p:grpSpPr>
        <p:pic>
          <p:nvPicPr>
            <p:cNvPr id="16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bdĺžnik 16"/>
            <p:cNvSpPr/>
            <p:nvPr/>
          </p:nvSpPr>
          <p:spPr>
            <a:xfrm rot="20954856">
              <a:off x="6959514" y="4540937"/>
              <a:ext cx="727440" cy="6736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4400" b="1" dirty="0" smtClean="0">
                  <a:ln w="11430"/>
                  <a:solidFill>
                    <a:srgbClr val="99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JV</a:t>
              </a:r>
              <a:endParaRPr lang="sk-SK" sz="4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8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564904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873836" y="332656"/>
            <a:ext cx="5505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Ktorá rieka tečie cez</a:t>
            </a:r>
          </a:p>
          <a:p>
            <a:pPr algn="ctr"/>
            <a:r>
              <a:rPr lang="sk-SK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Bratislavu</a:t>
            </a:r>
            <a:r>
              <a:rPr lang="sk-S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?</a:t>
            </a:r>
            <a:endParaRPr lang="sk-SK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2" name="Skupina 6"/>
          <p:cNvGrpSpPr>
            <a:grpSpLocks/>
          </p:cNvGrpSpPr>
          <p:nvPr/>
        </p:nvGrpSpPr>
        <p:grpSpPr bwMode="auto">
          <a:xfrm>
            <a:off x="6230609" y="4174671"/>
            <a:ext cx="2740127" cy="2084513"/>
            <a:chOff x="4194258" y="4342526"/>
            <a:chExt cx="2046820" cy="1617641"/>
          </a:xfrm>
        </p:grpSpPr>
        <p:pic>
          <p:nvPicPr>
            <p:cNvPr id="1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94258" y="4342526"/>
              <a:ext cx="2046820" cy="161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bdĺžnik 14"/>
            <p:cNvSpPr/>
            <p:nvPr/>
          </p:nvSpPr>
          <p:spPr>
            <a:xfrm>
              <a:off x="4719241" y="4825589"/>
              <a:ext cx="1047975" cy="45380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Dunaj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3" name="Skupina 9"/>
          <p:cNvGrpSpPr>
            <a:grpSpLocks/>
          </p:cNvGrpSpPr>
          <p:nvPr/>
        </p:nvGrpSpPr>
        <p:grpSpPr bwMode="auto">
          <a:xfrm>
            <a:off x="251520" y="4293096"/>
            <a:ext cx="2664296" cy="2026826"/>
            <a:chOff x="2050425" y="4318765"/>
            <a:chExt cx="2097753" cy="1609453"/>
          </a:xfrm>
        </p:grpSpPr>
        <p:pic>
          <p:nvPicPr>
            <p:cNvPr id="17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50425" y="4318765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bdĺžnik 17"/>
            <p:cNvSpPr/>
            <p:nvPr/>
          </p:nvSpPr>
          <p:spPr>
            <a:xfrm>
              <a:off x="2560689" y="4890563"/>
              <a:ext cx="1003651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33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Nitra</a:t>
              </a:r>
              <a:endParaRPr lang="sk-SK" sz="3200" b="1" dirty="0">
                <a:ln w="11430"/>
                <a:solidFill>
                  <a:srgbClr val="33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4" name="Skupina 12"/>
          <p:cNvGrpSpPr>
            <a:grpSpLocks/>
          </p:cNvGrpSpPr>
          <p:nvPr/>
        </p:nvGrpSpPr>
        <p:grpSpPr bwMode="auto">
          <a:xfrm>
            <a:off x="3275856" y="4365104"/>
            <a:ext cx="2663576" cy="2026278"/>
            <a:chOff x="6226889" y="4164539"/>
            <a:chExt cx="2097753" cy="1773889"/>
          </a:xfrm>
        </p:grpSpPr>
        <p:pic>
          <p:nvPicPr>
            <p:cNvPr id="20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bdĺžnik 20"/>
            <p:cNvSpPr/>
            <p:nvPr/>
          </p:nvSpPr>
          <p:spPr>
            <a:xfrm>
              <a:off x="6955268" y="4668850"/>
              <a:ext cx="767839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0066FF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Váh</a:t>
              </a:r>
              <a:endParaRPr lang="sk-SK" sz="32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068960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lačidlo akcie: Dopredu alebo Ďalej 15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259632" y="764704"/>
            <a:ext cx="7119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Bratislava je hlavné mesto</a:t>
            </a:r>
            <a:r>
              <a:rPr lang="sk-SK" sz="40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:</a:t>
            </a:r>
            <a:endParaRPr lang="sk-SK" sz="4000" b="1" cap="none" spc="0" dirty="0" smtClean="0">
              <a:ln w="11430"/>
              <a:solidFill>
                <a:srgbClr val="99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3275856" y="4263941"/>
            <a:ext cx="2880320" cy="2191162"/>
            <a:chOff x="4138658" y="4375484"/>
            <a:chExt cx="2097753" cy="1640032"/>
          </a:xfrm>
        </p:grpSpPr>
        <p:pic>
          <p:nvPicPr>
            <p:cNvPr id="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38658" y="4375484"/>
              <a:ext cx="2097753" cy="164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ĺžnik 4"/>
            <p:cNvSpPr/>
            <p:nvPr/>
          </p:nvSpPr>
          <p:spPr>
            <a:xfrm>
              <a:off x="4400877" y="4936268"/>
              <a:ext cx="1570490" cy="4376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Slovenska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6" name="Skupina 9"/>
          <p:cNvGrpSpPr>
            <a:grpSpLocks/>
          </p:cNvGrpSpPr>
          <p:nvPr/>
        </p:nvGrpSpPr>
        <p:grpSpPr bwMode="auto">
          <a:xfrm>
            <a:off x="395536" y="4539823"/>
            <a:ext cx="2664296" cy="2026826"/>
            <a:chOff x="2050425" y="4318765"/>
            <a:chExt cx="2097753" cy="1609453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50425" y="4318765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2177125" y="4686363"/>
              <a:ext cx="1772292" cy="4643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Maďarska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12"/>
          <p:cNvGrpSpPr>
            <a:grpSpLocks/>
          </p:cNvGrpSpPr>
          <p:nvPr/>
        </p:nvGrpSpPr>
        <p:grpSpPr bwMode="auto">
          <a:xfrm>
            <a:off x="6228184" y="4440580"/>
            <a:ext cx="2663576" cy="2026278"/>
            <a:chOff x="6226889" y="4164539"/>
            <a:chExt cx="2097753" cy="1773889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6729616" y="4665814"/>
              <a:ext cx="1227381" cy="5119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99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Poľska</a:t>
              </a:r>
              <a:endParaRPr lang="sk-SK" sz="3200" b="1" dirty="0">
                <a:ln w="11430"/>
                <a:solidFill>
                  <a:srgbClr val="99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40968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996952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07134" y="476672"/>
            <a:ext cx="59121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4000" b="1" cap="none" spc="0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Ako volajú Bratislavu?</a:t>
            </a:r>
            <a:endParaRPr lang="sk-SK" sz="4000" b="1" cap="none" spc="0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395536" y="4440426"/>
            <a:ext cx="2736304" cy="2081606"/>
            <a:chOff x="4138658" y="4369024"/>
            <a:chExt cx="2097753" cy="1652952"/>
          </a:xfrm>
        </p:grpSpPr>
        <p:pic>
          <p:nvPicPr>
            <p:cNvPr id="4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38658" y="4369024"/>
              <a:ext cx="2097753" cy="165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ĺžnik 4"/>
            <p:cNvSpPr/>
            <p:nvPr/>
          </p:nvSpPr>
          <p:spPr>
            <a:xfrm>
              <a:off x="4359052" y="4758371"/>
              <a:ext cx="1640857" cy="124642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Krásavica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na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Dunaji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6" name="Skupina 9"/>
          <p:cNvGrpSpPr>
            <a:grpSpLocks/>
          </p:cNvGrpSpPr>
          <p:nvPr/>
        </p:nvGrpSpPr>
        <p:grpSpPr bwMode="auto">
          <a:xfrm>
            <a:off x="3275856" y="4611831"/>
            <a:ext cx="2664296" cy="2026826"/>
            <a:chOff x="2065139" y="4268842"/>
            <a:chExt cx="2097753" cy="1609453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65139" y="4268842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2257547" y="4523103"/>
              <a:ext cx="1709185" cy="124642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err="1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Vlasatica</a:t>
              </a: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na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Dunaji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12"/>
          <p:cNvGrpSpPr>
            <a:grpSpLocks/>
          </p:cNvGrpSpPr>
          <p:nvPr/>
        </p:nvGrpSpPr>
        <p:grpSpPr bwMode="auto">
          <a:xfrm>
            <a:off x="6156176" y="4440580"/>
            <a:ext cx="2663576" cy="2026278"/>
            <a:chOff x="6226889" y="4164539"/>
            <a:chExt cx="2097753" cy="1773889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6378120" y="4452507"/>
              <a:ext cx="1814433" cy="137414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Krásavica 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na</a:t>
              </a:r>
            </a:p>
            <a:p>
              <a:pPr algn="ctr">
                <a:defRPr/>
              </a:pPr>
              <a:r>
                <a:rPr lang="sk-SK" sz="3200" b="1" dirty="0" smtClean="0">
                  <a:ln w="11430"/>
                  <a:solidFill>
                    <a:srgbClr val="FFFF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Morave</a:t>
              </a:r>
              <a:endParaRPr lang="sk-SK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2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96952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852936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lačidlo akcie: Dopredu alebo Ďalej 14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434 0.1148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6"/>
          <p:cNvGrpSpPr>
            <a:grpSpLocks/>
          </p:cNvGrpSpPr>
          <p:nvPr/>
        </p:nvGrpSpPr>
        <p:grpSpPr bwMode="auto">
          <a:xfrm>
            <a:off x="179512" y="4149080"/>
            <a:ext cx="3012363" cy="2081603"/>
            <a:chOff x="4024787" y="4369026"/>
            <a:chExt cx="2309390" cy="1652951"/>
          </a:xfrm>
        </p:grpSpPr>
        <p:pic>
          <p:nvPicPr>
            <p:cNvPr id="15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38659" y="4369026"/>
              <a:ext cx="2097753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bdĺžnik 15"/>
            <p:cNvSpPr/>
            <p:nvPr/>
          </p:nvSpPr>
          <p:spPr>
            <a:xfrm>
              <a:off x="4024787" y="4758375"/>
              <a:ext cx="2309390" cy="9531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Bratislavský hrad </a:t>
              </a:r>
            </a:p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a </a:t>
              </a:r>
            </a:p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hrad Devín</a:t>
              </a:r>
              <a:endParaRPr lang="sk-SK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3203848" y="4239996"/>
            <a:ext cx="2888932" cy="2033902"/>
            <a:chOff x="1951745" y="3744858"/>
            <a:chExt cx="2274621" cy="1615072"/>
          </a:xfrm>
        </p:grpSpPr>
        <p:pic>
          <p:nvPicPr>
            <p:cNvPr id="18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27696" y="3744858"/>
              <a:ext cx="2097752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bdĺžnik 18"/>
            <p:cNvSpPr/>
            <p:nvPr/>
          </p:nvSpPr>
          <p:spPr>
            <a:xfrm>
              <a:off x="1951745" y="4015742"/>
              <a:ext cx="2274621" cy="13441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Bratislavský hrad</a:t>
              </a:r>
            </a:p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a</a:t>
              </a:r>
            </a:p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Moravský hrad</a:t>
              </a:r>
            </a:p>
            <a:p>
              <a:pPr algn="ctr">
                <a:defRPr/>
              </a:pP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5" name="Skupina 12"/>
          <p:cNvGrpSpPr>
            <a:grpSpLocks/>
          </p:cNvGrpSpPr>
          <p:nvPr/>
        </p:nvGrpSpPr>
        <p:grpSpPr bwMode="auto">
          <a:xfrm>
            <a:off x="6228184" y="4221088"/>
            <a:ext cx="2663576" cy="2026277"/>
            <a:chOff x="6226889" y="4164539"/>
            <a:chExt cx="2097753" cy="1773889"/>
          </a:xfrm>
        </p:grpSpPr>
        <p:pic>
          <p:nvPicPr>
            <p:cNvPr id="21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bdĺžnik 21"/>
            <p:cNvSpPr/>
            <p:nvPr/>
          </p:nvSpPr>
          <p:spPr>
            <a:xfrm>
              <a:off x="6302370" y="4452509"/>
              <a:ext cx="1965930" cy="14819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Hrad Devín</a:t>
              </a:r>
            </a:p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a</a:t>
              </a:r>
            </a:p>
            <a:p>
              <a:pPr algn="ctr">
                <a:defRPr/>
              </a:pPr>
              <a:r>
                <a:rPr lang="sk-SK" b="1" dirty="0" smtClean="0">
                  <a:ln w="11430"/>
                  <a:solidFill>
                    <a:srgbClr val="FF66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Moravský hrad</a:t>
              </a:r>
            </a:p>
            <a:p>
              <a:pPr algn="ctr">
                <a:defRPr/>
              </a:pPr>
              <a:endParaRPr lang="sk-SK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23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34888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ĺžnik 25"/>
          <p:cNvSpPr/>
          <p:nvPr/>
        </p:nvSpPr>
        <p:spPr>
          <a:xfrm>
            <a:off x="1691680" y="620688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Ktoré dva hrady stoja v Bratislave?</a:t>
            </a:r>
            <a:endParaRPr lang="sk-SK" sz="3200" b="1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7" name="Tlačidlo akcie: Dopredu alebo Ďalej 16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0.31493 -0.005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123728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32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rPr>
              <a:t>Ktorý kostol je v Bratislave?</a:t>
            </a:r>
            <a:endParaRPr lang="sk-SK" sz="32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6" name="Skupina 6"/>
          <p:cNvGrpSpPr>
            <a:grpSpLocks/>
          </p:cNvGrpSpPr>
          <p:nvPr/>
        </p:nvGrpSpPr>
        <p:grpSpPr bwMode="auto">
          <a:xfrm>
            <a:off x="3203849" y="4149080"/>
            <a:ext cx="2807050" cy="2081603"/>
            <a:chOff x="4138659" y="4369026"/>
            <a:chExt cx="2151990" cy="1652951"/>
          </a:xfrm>
        </p:grpSpPr>
        <p:pic>
          <p:nvPicPr>
            <p:cNvPr id="7" name="Picture 13" descr="Autumn Leaf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20941961">
              <a:off x="4138659" y="4369026"/>
              <a:ext cx="2097753" cy="1652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ĺžnik 7"/>
            <p:cNvSpPr/>
            <p:nvPr/>
          </p:nvSpPr>
          <p:spPr>
            <a:xfrm>
              <a:off x="4193862" y="4940824"/>
              <a:ext cx="2096787" cy="31771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0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DÓM SV. MARTINA</a:t>
              </a:r>
              <a:endParaRPr lang="sk-SK" sz="20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9" name="Skupina 9"/>
          <p:cNvGrpSpPr>
            <a:grpSpLocks/>
          </p:cNvGrpSpPr>
          <p:nvPr/>
        </p:nvGrpSpPr>
        <p:grpSpPr bwMode="auto">
          <a:xfrm>
            <a:off x="323528" y="4077072"/>
            <a:ext cx="2715808" cy="2026826"/>
            <a:chOff x="2065138" y="4268842"/>
            <a:chExt cx="2138311" cy="1609453"/>
          </a:xfrm>
        </p:grpSpPr>
        <p:pic>
          <p:nvPicPr>
            <p:cNvPr id="10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2065139" y="4268842"/>
              <a:ext cx="2097753" cy="160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ĺžnik 10"/>
            <p:cNvSpPr/>
            <p:nvPr/>
          </p:nvSpPr>
          <p:spPr>
            <a:xfrm>
              <a:off x="2065138" y="4897820"/>
              <a:ext cx="2138311" cy="31771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0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DÓM SV. ALŽBETY</a:t>
              </a:r>
              <a:endParaRPr lang="sk-SK" sz="20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12" name="Skupina 12"/>
          <p:cNvGrpSpPr>
            <a:grpSpLocks/>
          </p:cNvGrpSpPr>
          <p:nvPr/>
        </p:nvGrpSpPr>
        <p:grpSpPr bwMode="auto">
          <a:xfrm>
            <a:off x="6084167" y="4365104"/>
            <a:ext cx="2884123" cy="2026278"/>
            <a:chOff x="6113468" y="4164539"/>
            <a:chExt cx="2271450" cy="1773889"/>
          </a:xfrm>
        </p:grpSpPr>
        <p:pic>
          <p:nvPicPr>
            <p:cNvPr id="13" name="Picture 13" descr="Autumn Leaf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rot="20941961">
              <a:off x="6226889" y="4164539"/>
              <a:ext cx="2097753" cy="1773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bdĺžnik 13"/>
            <p:cNvSpPr/>
            <p:nvPr/>
          </p:nvSpPr>
          <p:spPr>
            <a:xfrm>
              <a:off x="6113468" y="4668850"/>
              <a:ext cx="2271450" cy="35027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sk-SK" sz="2000" b="1" dirty="0" smtClean="0">
                  <a:ln w="11430"/>
                  <a:solidFill>
                    <a:srgbClr val="CC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egoe Print" pitchFamily="2" charset="0"/>
                </a:rPr>
                <a:t>DÓM SV. MIKULÁŠA</a:t>
              </a:r>
              <a:endParaRPr lang="sk-SK" sz="2000" b="1" dirty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pic>
        <p:nvPicPr>
          <p:cNvPr id="15" name="Picture 11" descr="C:\Users\dell_vostro_001\Desktop\MOJE\gify_Janka\obr\ab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348880"/>
            <a:ext cx="2228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1711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dell_vostro_001\Desktop\MOJE\gify_Janka\obr\aab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420888"/>
            <a:ext cx="1657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lačidlo akcie: Dopredu alebo Ďalej 17">
            <a:hlinkClick r:id="" action="ppaction://hlinkshowjump?jump=nextslide" highlightClick="1"/>
          </p:cNvPr>
          <p:cNvSpPr/>
          <p:nvPr/>
        </p:nvSpPr>
        <p:spPr>
          <a:xfrm>
            <a:off x="8388424" y="3068960"/>
            <a:ext cx="504056" cy="648072"/>
          </a:xfrm>
          <a:prstGeom prst="actionButtonForwardNext">
            <a:avLst/>
          </a:prstGeom>
          <a:solidFill>
            <a:srgbClr val="FFCC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07083 -0.099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ĹˇablĂłnka k ppt.[1]">
  <a:themeElements>
    <a:clrScheme name="Motív Offic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Motív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ĹˇablĂłnka k ppt.[1]</Template>
  <TotalTime>256</TotalTime>
  <Words>155</Words>
  <Application>Microsoft Office PowerPoint</Application>
  <PresentationFormat>Prezentácia na obrazovke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ĹˇablĂłnka k ppt.[1]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subject>ON. EV, AJ, Dejepis</dc:subject>
  <dc:creator>SPU</dc:creator>
  <cp:lastModifiedBy>SPU</cp:lastModifiedBy>
  <cp:revision>29</cp:revision>
  <dcterms:created xsi:type="dcterms:W3CDTF">2011-01-11T17:54:51Z</dcterms:created>
  <dcterms:modified xsi:type="dcterms:W3CDTF">2011-07-31T17:31:51Z</dcterms:modified>
</cp:coreProperties>
</file>