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DC1D9-230A-4B9E-B402-AC0E24B9979A}" type="datetimeFigureOut">
              <a:rPr lang="cs-CZ"/>
              <a:pPr>
                <a:defRPr/>
              </a:pPr>
              <a:t>14.9.2011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07044-D1A6-4E82-98BC-36AA35AB6E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CBEB1-F4C0-4C0E-8029-9BC80B9D659E}" type="datetimeFigureOut">
              <a:rPr lang="cs-CZ"/>
              <a:pPr>
                <a:defRPr/>
              </a:pPr>
              <a:t>14.9.2011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3BA47-5369-4A7B-9825-69EFE7F7C6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61AC9-3AE3-4958-98C4-2EA6C9947135}" type="datetimeFigureOut">
              <a:rPr lang="cs-CZ"/>
              <a:pPr>
                <a:defRPr/>
              </a:pPr>
              <a:t>14.9.2011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760D7-B610-46B7-BE80-8F8C79AEDF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7D6A-BF95-4399-AE2F-7884E73A7CF2}" type="datetimeFigureOut">
              <a:rPr lang="cs-CZ"/>
              <a:pPr>
                <a:defRPr/>
              </a:pPr>
              <a:t>14.9.2011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5CFAC-A014-403E-AA93-B3EAE883C7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FCD78-BC01-437A-B6C1-6B3537CF9825}" type="datetimeFigureOut">
              <a:rPr lang="cs-CZ"/>
              <a:pPr>
                <a:defRPr/>
              </a:pPr>
              <a:t>14.9.2011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DD0A4-04C5-4BE2-8471-8FE423BA4A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0C0A5-1E62-4DDD-BC5D-690DAB532453}" type="datetimeFigureOut">
              <a:rPr lang="cs-CZ"/>
              <a:pPr>
                <a:defRPr/>
              </a:pPr>
              <a:t>14.9.2011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B47E1-98E1-4D5F-AA59-B04E9D9D82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F677B-8084-401F-BBE9-116B7B229FC5}" type="datetimeFigureOut">
              <a:rPr lang="cs-CZ"/>
              <a:pPr>
                <a:defRPr/>
              </a:pPr>
              <a:t>14.9.2011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6BEF-CDF8-4FC8-898C-9A37D83AC2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F3E76-109A-417B-BF6C-6BF0D3BBC716}" type="datetimeFigureOut">
              <a:rPr lang="cs-CZ"/>
              <a:pPr>
                <a:defRPr/>
              </a:pPr>
              <a:t>14.9.2011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9A372-6E07-4E07-9DFB-7329406FFF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3DCB1-5622-4B12-9775-6FC060E37F5E}" type="datetimeFigureOut">
              <a:rPr lang="cs-CZ"/>
              <a:pPr>
                <a:defRPr/>
              </a:pPr>
              <a:t>14.9.2011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B8D18-C511-4217-8665-BC9ED9FE83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D5CE1-F084-46D6-98E8-309B41D1D3EE}" type="datetimeFigureOut">
              <a:rPr lang="cs-CZ"/>
              <a:pPr>
                <a:defRPr/>
              </a:pPr>
              <a:t>14.9.2011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E235A-DFFE-467C-9E20-E41DFE201B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C4AFE-A859-4E80-9979-47EF036CA1F6}" type="datetimeFigureOut">
              <a:rPr lang="cs-CZ"/>
              <a:pPr>
                <a:defRPr/>
              </a:pPr>
              <a:t>14.9.2011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DFD54-7277-49DF-932C-7333966195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C312E8-3FAC-48CB-AF52-2E6E7EC892DC}" type="datetimeFigureOut">
              <a:rPr lang="cs-CZ"/>
              <a:pPr>
                <a:defRPr/>
              </a:pPr>
              <a:t>14.9.2011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85E01D-CA96-4DF5-9CE6-0E8F2E91F6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8641"/>
            <a:ext cx="1368151" cy="1394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260648"/>
            <a:ext cx="14859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ĺžnik 3"/>
          <p:cNvSpPr/>
          <p:nvPr/>
        </p:nvSpPr>
        <p:spPr>
          <a:xfrm>
            <a:off x="899592" y="1844824"/>
            <a:ext cx="7416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0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ZROD  SPISOVNEJ </a:t>
            </a:r>
          </a:p>
          <a:p>
            <a:pPr algn="ctr"/>
            <a:r>
              <a:rPr lang="sk-SK" sz="40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SLOVENČINY</a:t>
            </a:r>
            <a:endParaRPr lang="sk-SK" sz="4000" b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ITC Zapf Chancery" pitchFamily="66" charset="-18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3923928" y="3356992"/>
            <a:ext cx="14434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2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4. ročník</a:t>
            </a:r>
            <a:endParaRPr lang="sk-SK" sz="3200" b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ITC Zapf Chancery" pitchFamily="66" charset="-18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2771800" y="4293096"/>
            <a:ext cx="39465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2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Mgr. Mariana </a:t>
            </a:r>
            <a:r>
              <a:rPr lang="sk-SK" sz="3200" b="1" dirty="0" err="1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Bančanská</a:t>
            </a:r>
            <a:endParaRPr lang="sk-SK" sz="3200" b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ITC Zapf Chancery" pitchFamily="66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1484374" y="1340768"/>
            <a:ext cx="64557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000" b="1" cap="none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Prvú spisovnú  slovenčinu zostavil</a:t>
            </a:r>
          </a:p>
          <a:p>
            <a:pPr algn="ctr"/>
            <a:r>
              <a:rPr lang="sk-SK" sz="40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kňaz:</a:t>
            </a:r>
            <a:endParaRPr lang="sk-SK" sz="4000" b="1" cap="none" spc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ITC Zapf Chancery" pitchFamily="66" charset="-18"/>
            </a:endParaRPr>
          </a:p>
        </p:txBody>
      </p:sp>
      <p:grpSp>
        <p:nvGrpSpPr>
          <p:cNvPr id="4" name="Skupina 6"/>
          <p:cNvGrpSpPr>
            <a:grpSpLocks/>
          </p:cNvGrpSpPr>
          <p:nvPr/>
        </p:nvGrpSpPr>
        <p:grpSpPr bwMode="auto">
          <a:xfrm rot="635194">
            <a:off x="3223829" y="3889387"/>
            <a:ext cx="2672219" cy="2000474"/>
            <a:chOff x="4271531" y="4382688"/>
            <a:chExt cx="1946192" cy="1497306"/>
          </a:xfrm>
        </p:grpSpPr>
        <p:pic>
          <p:nvPicPr>
            <p:cNvPr id="5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271531" y="4382688"/>
              <a:ext cx="1946192" cy="1497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Obdĺžnik 5"/>
            <p:cNvSpPr/>
            <p:nvPr/>
          </p:nvSpPr>
          <p:spPr>
            <a:xfrm rot="20964806">
              <a:off x="4554939" y="4753665"/>
              <a:ext cx="1347921" cy="99056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Anton </a:t>
              </a:r>
            </a:p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Bernolák</a:t>
              </a:r>
              <a:endParaRPr lang="sk-SK" sz="40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grpSp>
        <p:nvGrpSpPr>
          <p:cNvPr id="7" name="Skupina 9"/>
          <p:cNvGrpSpPr>
            <a:grpSpLocks/>
          </p:cNvGrpSpPr>
          <p:nvPr/>
        </p:nvGrpSpPr>
        <p:grpSpPr bwMode="auto">
          <a:xfrm rot="625872">
            <a:off x="340978" y="3957617"/>
            <a:ext cx="2664296" cy="1994542"/>
            <a:chOff x="2050425" y="4331583"/>
            <a:chExt cx="2097753" cy="1583817"/>
          </a:xfrm>
        </p:grpSpPr>
        <p:pic>
          <p:nvPicPr>
            <p:cNvPr id="8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050425" y="4331583"/>
              <a:ext cx="2097753" cy="1583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Obdĺžnik 8"/>
            <p:cNvSpPr/>
            <p:nvPr/>
          </p:nvSpPr>
          <p:spPr>
            <a:xfrm rot="20974128">
              <a:off x="2460751" y="4681517"/>
              <a:ext cx="1310349" cy="1050911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Ľudovít</a:t>
              </a:r>
            </a:p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Štúr</a:t>
              </a:r>
              <a:endParaRPr lang="sk-SK" sz="44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grpSp>
        <p:nvGrpSpPr>
          <p:cNvPr id="10" name="Skupina 12"/>
          <p:cNvGrpSpPr>
            <a:grpSpLocks/>
          </p:cNvGrpSpPr>
          <p:nvPr/>
        </p:nvGrpSpPr>
        <p:grpSpPr bwMode="auto">
          <a:xfrm rot="645144">
            <a:off x="6159965" y="3882174"/>
            <a:ext cx="2663576" cy="1994003"/>
            <a:chOff x="6099582" y="3551906"/>
            <a:chExt cx="2097753" cy="1745634"/>
          </a:xfrm>
        </p:grpSpPr>
        <p:pic>
          <p:nvPicPr>
            <p:cNvPr id="11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099582" y="3551906"/>
              <a:ext cx="2097753" cy="1745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bdĺžnik 11"/>
            <p:cNvSpPr/>
            <p:nvPr/>
          </p:nvSpPr>
          <p:spPr>
            <a:xfrm rot="20954856">
              <a:off x="6815556" y="4012401"/>
              <a:ext cx="938274" cy="1158594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Ján</a:t>
              </a:r>
            </a:p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Hollý</a:t>
              </a:r>
              <a:endParaRPr lang="sk-SK" sz="44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pic>
        <p:nvPicPr>
          <p:cNvPr id="13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420888"/>
            <a:ext cx="22288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564904"/>
            <a:ext cx="17113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564904"/>
            <a:ext cx="16573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lačidlo akcie: Dopredu alebo Ďalej 15">
            <a:hlinkClick r:id="" action="ppaction://hlinkshowjump?jump=nextslide" highlightClick="1"/>
          </p:cNvPr>
          <p:cNvSpPr/>
          <p:nvPr/>
        </p:nvSpPr>
        <p:spPr>
          <a:xfrm>
            <a:off x="8388424" y="3068960"/>
            <a:ext cx="504056" cy="648072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547664" y="980728"/>
            <a:ext cx="62706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000" b="1" cap="none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Ktoré nárečie sa stalo základom :</a:t>
            </a:r>
            <a:endParaRPr lang="sk-SK" sz="4000" b="1" cap="none" spc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ITC Zapf Chancery" pitchFamily="66" charset="-18"/>
            </a:endParaRPr>
          </a:p>
        </p:txBody>
      </p:sp>
      <p:grpSp>
        <p:nvGrpSpPr>
          <p:cNvPr id="3" name="Skupina 6"/>
          <p:cNvGrpSpPr>
            <a:grpSpLocks/>
          </p:cNvGrpSpPr>
          <p:nvPr/>
        </p:nvGrpSpPr>
        <p:grpSpPr bwMode="auto">
          <a:xfrm>
            <a:off x="5652120" y="1933434"/>
            <a:ext cx="2740127" cy="2051311"/>
            <a:chOff x="4194258" y="4355409"/>
            <a:chExt cx="2046820" cy="1591875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194258" y="4355409"/>
              <a:ext cx="2046820" cy="1591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>
              <a:off x="4666243" y="4825588"/>
              <a:ext cx="1153969" cy="835951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chemeClr val="bg1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trnavské </a:t>
              </a:r>
            </a:p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chemeClr val="bg1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nárečie</a:t>
              </a:r>
              <a:endParaRPr lang="sk-SK" sz="32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grpSp>
        <p:nvGrpSpPr>
          <p:cNvPr id="6" name="Skupina 9"/>
          <p:cNvGrpSpPr>
            <a:grpSpLocks/>
          </p:cNvGrpSpPr>
          <p:nvPr/>
        </p:nvGrpSpPr>
        <p:grpSpPr bwMode="auto">
          <a:xfrm>
            <a:off x="539552" y="2004982"/>
            <a:ext cx="2664296" cy="1994542"/>
            <a:chOff x="2050425" y="4331583"/>
            <a:chExt cx="2097753" cy="1583817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050425" y="4331583"/>
              <a:ext cx="2097753" cy="1583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Obdĺžnik 7"/>
            <p:cNvSpPr/>
            <p:nvPr/>
          </p:nvSpPr>
          <p:spPr>
            <a:xfrm>
              <a:off x="2347237" y="4890563"/>
              <a:ext cx="1430557" cy="85539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chemeClr val="bg1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trenčianske</a:t>
              </a:r>
            </a:p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chemeClr val="bg1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nárečie</a:t>
              </a:r>
              <a:endParaRPr lang="sk-SK" sz="32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grpSp>
        <p:nvGrpSpPr>
          <p:cNvPr id="9" name="Skupina 12"/>
          <p:cNvGrpSpPr>
            <a:grpSpLocks/>
          </p:cNvGrpSpPr>
          <p:nvPr/>
        </p:nvGrpSpPr>
        <p:grpSpPr bwMode="auto">
          <a:xfrm>
            <a:off x="2987824" y="3805177"/>
            <a:ext cx="2663576" cy="1994003"/>
            <a:chOff x="6226889" y="4178666"/>
            <a:chExt cx="2097753" cy="1745634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226889" y="4178666"/>
              <a:ext cx="2097753" cy="1745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>
              <a:off x="6601777" y="4668850"/>
              <a:ext cx="1474827" cy="94304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chemeClr val="bg1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zemplínske </a:t>
              </a:r>
            </a:p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chemeClr val="bg1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nárečie</a:t>
              </a:r>
              <a:endParaRPr lang="sk-SK" sz="32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556792"/>
            <a:ext cx="22288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60648"/>
            <a:ext cx="17113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838700"/>
            <a:ext cx="16573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172400" y="4365104"/>
            <a:ext cx="504056" cy="648072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403648" y="1196752"/>
            <a:ext cx="67076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000" b="1" cap="none" spc="0" dirty="0" smtClean="0">
                <a:ln w="11430"/>
                <a:solidFill>
                  <a:srgbClr val="99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Novú spisovnú slovenčinu vytvoril:</a:t>
            </a:r>
            <a:endParaRPr lang="sk-SK" sz="4000" b="1" cap="none" spc="0" dirty="0" smtClean="0">
              <a:ln w="11430"/>
              <a:solidFill>
                <a:srgbClr val="9966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ITC Zapf Chancery" pitchFamily="66" charset="-18"/>
            </a:endParaRPr>
          </a:p>
        </p:txBody>
      </p:sp>
      <p:grpSp>
        <p:nvGrpSpPr>
          <p:cNvPr id="3" name="Skupina 6"/>
          <p:cNvGrpSpPr>
            <a:grpSpLocks/>
          </p:cNvGrpSpPr>
          <p:nvPr/>
        </p:nvGrpSpPr>
        <p:grpSpPr bwMode="auto">
          <a:xfrm>
            <a:off x="3203848" y="3518457"/>
            <a:ext cx="2880320" cy="2156260"/>
            <a:chOff x="4138658" y="4388545"/>
            <a:chExt cx="2097753" cy="1613909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138658" y="4388545"/>
              <a:ext cx="2097753" cy="1613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>
              <a:off x="4200658" y="4936269"/>
              <a:ext cx="1970933" cy="80627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chemeClr val="bg1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Ľudovít Štúr</a:t>
              </a:r>
            </a:p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chemeClr val="bg1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a spolupracovníci</a:t>
              </a:r>
              <a:endParaRPr lang="sk-SK" sz="32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grpSp>
        <p:nvGrpSpPr>
          <p:cNvPr id="6" name="Skupina 9"/>
          <p:cNvGrpSpPr>
            <a:grpSpLocks/>
          </p:cNvGrpSpPr>
          <p:nvPr/>
        </p:nvGrpSpPr>
        <p:grpSpPr bwMode="auto">
          <a:xfrm>
            <a:off x="395536" y="3589158"/>
            <a:ext cx="2664296" cy="1994542"/>
            <a:chOff x="2050425" y="4331583"/>
            <a:chExt cx="2097753" cy="1583817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050425" y="4331583"/>
              <a:ext cx="2097753" cy="1583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Obdĺžnik 7"/>
            <p:cNvSpPr/>
            <p:nvPr/>
          </p:nvSpPr>
          <p:spPr>
            <a:xfrm>
              <a:off x="2062577" y="4686363"/>
              <a:ext cx="2001395" cy="464356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chemeClr val="bg1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Anton Bernolák</a:t>
              </a:r>
              <a:endParaRPr lang="sk-SK" sz="32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grpSp>
        <p:nvGrpSpPr>
          <p:cNvPr id="9" name="Skupina 12"/>
          <p:cNvGrpSpPr>
            <a:grpSpLocks/>
          </p:cNvGrpSpPr>
          <p:nvPr/>
        </p:nvGrpSpPr>
        <p:grpSpPr bwMode="auto">
          <a:xfrm>
            <a:off x="6156176" y="3373129"/>
            <a:ext cx="2663576" cy="1994003"/>
            <a:chOff x="6226889" y="4178666"/>
            <a:chExt cx="2097753" cy="1745634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226889" y="4178666"/>
              <a:ext cx="2097753" cy="1745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>
              <a:off x="6708786" y="4665814"/>
              <a:ext cx="1269043" cy="51193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chemeClr val="bg1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Ján Hollý</a:t>
              </a:r>
              <a:endParaRPr lang="sk-SK" sz="32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988840"/>
            <a:ext cx="22288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988840"/>
            <a:ext cx="17113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1988840"/>
            <a:ext cx="16573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316416" y="1988840"/>
            <a:ext cx="504056" cy="648072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331640" y="1340768"/>
            <a:ext cx="62402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000" b="1" cap="none" spc="0" dirty="0" smtClean="0">
                <a:ln w="11430"/>
                <a:solidFill>
                  <a:srgbClr val="FF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Ktoré  nárečie sa stalo základom?</a:t>
            </a:r>
            <a:endParaRPr lang="sk-SK" sz="4000" b="1" cap="none" spc="0" dirty="0">
              <a:ln w="11430"/>
              <a:solidFill>
                <a:srgbClr val="FF99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ITC Zapf Chancery" pitchFamily="66" charset="-18"/>
            </a:endParaRPr>
          </a:p>
        </p:txBody>
      </p:sp>
      <p:grpSp>
        <p:nvGrpSpPr>
          <p:cNvPr id="3" name="Skupina 6"/>
          <p:cNvGrpSpPr>
            <a:grpSpLocks/>
          </p:cNvGrpSpPr>
          <p:nvPr/>
        </p:nvGrpSpPr>
        <p:grpSpPr bwMode="auto">
          <a:xfrm>
            <a:off x="395536" y="3373571"/>
            <a:ext cx="2736304" cy="2048448"/>
            <a:chOff x="4138658" y="4382189"/>
            <a:chExt cx="2097753" cy="1626622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138658" y="4382189"/>
              <a:ext cx="2097753" cy="1626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>
              <a:off x="4258603" y="4758371"/>
              <a:ext cx="1841761" cy="46435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stredoslovenské</a:t>
              </a:r>
              <a:endParaRPr lang="sk-SK" sz="3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grpSp>
        <p:nvGrpSpPr>
          <p:cNvPr id="6" name="Skupina 9"/>
          <p:cNvGrpSpPr>
            <a:grpSpLocks/>
          </p:cNvGrpSpPr>
          <p:nvPr/>
        </p:nvGrpSpPr>
        <p:grpSpPr bwMode="auto">
          <a:xfrm>
            <a:off x="3228303" y="3248023"/>
            <a:ext cx="2716746" cy="1994542"/>
            <a:chOff x="2027698" y="3185876"/>
            <a:chExt cx="2139050" cy="1583817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027698" y="3185876"/>
              <a:ext cx="2097753" cy="1583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Obdĺžnik 7"/>
            <p:cNvSpPr/>
            <p:nvPr/>
          </p:nvSpPr>
          <p:spPr>
            <a:xfrm>
              <a:off x="2121835" y="3672664"/>
              <a:ext cx="2044913" cy="464356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západoslovenské</a:t>
              </a:r>
              <a:endParaRPr lang="sk-SK" sz="3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grpSp>
        <p:nvGrpSpPr>
          <p:cNvPr id="9" name="Skupina 12"/>
          <p:cNvGrpSpPr>
            <a:grpSpLocks/>
          </p:cNvGrpSpPr>
          <p:nvPr/>
        </p:nvGrpSpPr>
        <p:grpSpPr bwMode="auto">
          <a:xfrm>
            <a:off x="6033499" y="3160105"/>
            <a:ext cx="2663576" cy="1994003"/>
            <a:chOff x="6243695" y="4181292"/>
            <a:chExt cx="2097753" cy="1745634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243695" y="4181292"/>
              <a:ext cx="2097753" cy="1745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>
              <a:off x="6340312" y="4794927"/>
              <a:ext cx="1869982" cy="51193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err="1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výchoslovenské</a:t>
              </a:r>
              <a:endParaRPr lang="sk-SK" sz="3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88840"/>
            <a:ext cx="22288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5013176"/>
            <a:ext cx="17113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1484784"/>
            <a:ext cx="16573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316416" y="1124744"/>
            <a:ext cx="504056" cy="648072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6"/>
          <p:cNvGrpSpPr>
            <a:grpSpLocks/>
          </p:cNvGrpSpPr>
          <p:nvPr/>
        </p:nvGrpSpPr>
        <p:grpSpPr bwMode="auto">
          <a:xfrm>
            <a:off x="467544" y="4165655"/>
            <a:ext cx="2736304" cy="2048447"/>
            <a:chOff x="4138659" y="4382189"/>
            <a:chExt cx="2097753" cy="1626623"/>
          </a:xfrm>
        </p:grpSpPr>
        <p:pic>
          <p:nvPicPr>
            <p:cNvPr id="3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138659" y="4382189"/>
              <a:ext cx="2097753" cy="1626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Obdĺžnik 3"/>
            <p:cNvSpPr/>
            <p:nvPr/>
          </p:nvSpPr>
          <p:spPr>
            <a:xfrm>
              <a:off x="4580291" y="4883646"/>
              <a:ext cx="1137048" cy="513236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chemeClr val="bg1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štúrovci</a:t>
              </a:r>
              <a:endParaRPr lang="sk-SK" sz="36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grpSp>
        <p:nvGrpSpPr>
          <p:cNvPr id="5" name="Skupina 9"/>
          <p:cNvGrpSpPr>
            <a:grpSpLocks/>
          </p:cNvGrpSpPr>
          <p:nvPr/>
        </p:nvGrpSpPr>
        <p:grpSpPr bwMode="auto">
          <a:xfrm>
            <a:off x="3059832" y="2653054"/>
            <a:ext cx="2664296" cy="1994542"/>
            <a:chOff x="2027696" y="3757676"/>
            <a:chExt cx="2097752" cy="1583817"/>
          </a:xfrm>
        </p:grpSpPr>
        <p:pic>
          <p:nvPicPr>
            <p:cNvPr id="6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027696" y="3757676"/>
              <a:ext cx="2097752" cy="1583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Obdĺžnik 6"/>
            <p:cNvSpPr/>
            <p:nvPr/>
          </p:nvSpPr>
          <p:spPr>
            <a:xfrm>
              <a:off x="2254480" y="4316656"/>
              <a:ext cx="1600035" cy="85539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chemeClr val="bg1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bernolákovci</a:t>
              </a:r>
              <a:endParaRPr lang="sk-SK" sz="32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  <a:p>
              <a:pPr algn="ctr">
                <a:defRPr/>
              </a:pPr>
              <a:endParaRPr lang="sk-SK" sz="3200" b="1" dirty="0">
                <a:ln w="11430"/>
                <a:solidFill>
                  <a:srgbClr val="FF66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endParaRPr>
            </a:p>
          </p:txBody>
        </p:sp>
      </p:grpSp>
      <p:grpSp>
        <p:nvGrpSpPr>
          <p:cNvPr id="8" name="Skupina 12"/>
          <p:cNvGrpSpPr>
            <a:grpSpLocks/>
          </p:cNvGrpSpPr>
          <p:nvPr/>
        </p:nvGrpSpPr>
        <p:grpSpPr bwMode="auto">
          <a:xfrm>
            <a:off x="6012160" y="3157105"/>
            <a:ext cx="2663576" cy="1994003"/>
            <a:chOff x="6226889" y="4178666"/>
            <a:chExt cx="2097753" cy="1745635"/>
          </a:xfrm>
        </p:grpSpPr>
        <p:pic>
          <p:nvPicPr>
            <p:cNvPr id="9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226889" y="4178666"/>
              <a:ext cx="2097753" cy="1745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Obdĺžnik 9"/>
            <p:cNvSpPr/>
            <p:nvPr/>
          </p:nvSpPr>
          <p:spPr>
            <a:xfrm>
              <a:off x="6567157" y="4794928"/>
              <a:ext cx="1274092" cy="51193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err="1" smtClean="0">
                  <a:ln w="11430"/>
                  <a:solidFill>
                    <a:schemeClr val="bg1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urbanovci</a:t>
              </a:r>
              <a:endParaRPr lang="sk-SK" sz="36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pic>
        <p:nvPicPr>
          <p:cNvPr id="11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492896"/>
            <a:ext cx="22288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437112"/>
            <a:ext cx="17113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484784"/>
            <a:ext cx="16573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bdĺžnik 13"/>
          <p:cNvSpPr/>
          <p:nvPr/>
        </p:nvSpPr>
        <p:spPr>
          <a:xfrm>
            <a:off x="179512" y="1052736"/>
            <a:ext cx="8244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6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Ako nazývali blízkych  spolupracovníkov</a:t>
            </a:r>
          </a:p>
          <a:p>
            <a:r>
              <a:rPr lang="sk-SK" sz="36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             Štúra?</a:t>
            </a:r>
            <a:r>
              <a:rPr lang="sk-SK" sz="36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 </a:t>
            </a:r>
            <a:endParaRPr lang="sk-SK" sz="3600" b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ITC Zapf Chancery" pitchFamily="66" charset="-18"/>
            </a:endParaRPr>
          </a:p>
        </p:txBody>
      </p:sp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316416" y="1412776"/>
            <a:ext cx="504056" cy="648072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0.31493 -0.0053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259632" y="980728"/>
            <a:ext cx="682475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000" b="1" cap="none" spc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Kedy vznikla samostatná Slovenská </a:t>
            </a:r>
          </a:p>
          <a:p>
            <a:pPr algn="ctr"/>
            <a:r>
              <a:rPr lang="sk-SK" sz="4000" b="1" cap="none" spc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republika?</a:t>
            </a:r>
            <a:endParaRPr lang="sk-SK" sz="40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ITC Zapf Chancery" pitchFamily="66" charset="-18"/>
            </a:endParaRPr>
          </a:p>
        </p:txBody>
      </p:sp>
      <p:grpSp>
        <p:nvGrpSpPr>
          <p:cNvPr id="3" name="Skupina 6"/>
          <p:cNvGrpSpPr>
            <a:grpSpLocks/>
          </p:cNvGrpSpPr>
          <p:nvPr/>
        </p:nvGrpSpPr>
        <p:grpSpPr bwMode="auto">
          <a:xfrm rot="635194">
            <a:off x="3223829" y="3889387"/>
            <a:ext cx="2672219" cy="2000474"/>
            <a:chOff x="4271531" y="4382688"/>
            <a:chExt cx="1946192" cy="1497306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271531" y="4382688"/>
              <a:ext cx="1946192" cy="1497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 rot="20964806">
              <a:off x="4437563" y="4756801"/>
              <a:ext cx="1516785" cy="621981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800" b="1" dirty="0" smtClean="0">
                  <a:ln w="11430"/>
                  <a:solidFill>
                    <a:schemeClr val="bg1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1.1.1993</a:t>
              </a:r>
              <a:endParaRPr lang="sk-SK" sz="48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grpSp>
        <p:nvGrpSpPr>
          <p:cNvPr id="6" name="Skupina 9"/>
          <p:cNvGrpSpPr>
            <a:grpSpLocks/>
          </p:cNvGrpSpPr>
          <p:nvPr/>
        </p:nvGrpSpPr>
        <p:grpSpPr bwMode="auto">
          <a:xfrm rot="625872">
            <a:off x="340978" y="3957617"/>
            <a:ext cx="2664296" cy="1994542"/>
            <a:chOff x="2050425" y="4331583"/>
            <a:chExt cx="2097753" cy="1583817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050425" y="4331583"/>
              <a:ext cx="2097753" cy="1583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Obdĺžnik 7"/>
            <p:cNvSpPr/>
            <p:nvPr/>
          </p:nvSpPr>
          <p:spPr>
            <a:xfrm rot="20974128">
              <a:off x="2260944" y="4684748"/>
              <a:ext cx="1639768" cy="659874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800" b="1" dirty="0" smtClean="0">
                  <a:ln w="11430"/>
                  <a:solidFill>
                    <a:schemeClr val="bg1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1.9.1993</a:t>
              </a:r>
              <a:endParaRPr lang="sk-SK" sz="54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grpSp>
        <p:nvGrpSpPr>
          <p:cNvPr id="9" name="Skupina 12"/>
          <p:cNvGrpSpPr>
            <a:grpSpLocks/>
          </p:cNvGrpSpPr>
          <p:nvPr/>
        </p:nvGrpSpPr>
        <p:grpSpPr bwMode="auto">
          <a:xfrm rot="645144">
            <a:off x="6159965" y="3882174"/>
            <a:ext cx="2663576" cy="1994003"/>
            <a:chOff x="6099582" y="3551906"/>
            <a:chExt cx="2097753" cy="1745634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099582" y="3551906"/>
              <a:ext cx="2097753" cy="1745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 rot="20954856">
              <a:off x="6428411" y="4016185"/>
              <a:ext cx="1640211" cy="727490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800" b="1" dirty="0" smtClean="0">
                  <a:ln w="11430"/>
                  <a:solidFill>
                    <a:schemeClr val="bg1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1.1.1399</a:t>
              </a:r>
              <a:endParaRPr lang="sk-SK" sz="54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420888"/>
            <a:ext cx="22288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564904"/>
            <a:ext cx="17113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564904"/>
            <a:ext cx="16573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388424" y="2636912"/>
            <a:ext cx="504056" cy="648072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15616" y="1124744"/>
            <a:ext cx="679121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000" b="1" cap="none" spc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Akým nárečím sa rozpráva v tvojom </a:t>
            </a:r>
          </a:p>
          <a:p>
            <a:pPr algn="ctr"/>
            <a:r>
              <a:rPr lang="sk-SK" sz="4000" b="1" cap="none" spc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okolí?</a:t>
            </a:r>
            <a:endParaRPr lang="sk-SK" sz="40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ITC Zapf Chancery" pitchFamily="66" charset="-18"/>
            </a:endParaRPr>
          </a:p>
        </p:txBody>
      </p:sp>
      <p:grpSp>
        <p:nvGrpSpPr>
          <p:cNvPr id="3" name="Skupina 6"/>
          <p:cNvGrpSpPr>
            <a:grpSpLocks/>
          </p:cNvGrpSpPr>
          <p:nvPr/>
        </p:nvGrpSpPr>
        <p:grpSpPr bwMode="auto">
          <a:xfrm rot="635194">
            <a:off x="3217725" y="3888822"/>
            <a:ext cx="2678376" cy="2000474"/>
            <a:chOff x="4267047" y="4382688"/>
            <a:chExt cx="1950676" cy="1497306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271531" y="4382688"/>
              <a:ext cx="1946192" cy="1497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 rot="20964806">
              <a:off x="4267047" y="4757585"/>
              <a:ext cx="1841344" cy="52983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bg1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zemplínskym</a:t>
              </a:r>
              <a:endParaRPr lang="sk-SK" sz="40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grpSp>
        <p:nvGrpSpPr>
          <p:cNvPr id="6" name="Skupina 9"/>
          <p:cNvGrpSpPr>
            <a:grpSpLocks/>
          </p:cNvGrpSpPr>
          <p:nvPr/>
        </p:nvGrpSpPr>
        <p:grpSpPr bwMode="auto">
          <a:xfrm rot="625872">
            <a:off x="340978" y="3957617"/>
            <a:ext cx="2664296" cy="1994542"/>
            <a:chOff x="2050425" y="4331583"/>
            <a:chExt cx="2097753" cy="1583817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050425" y="4331583"/>
              <a:ext cx="2097753" cy="1583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Obdĺžnik 7"/>
            <p:cNvSpPr/>
            <p:nvPr/>
          </p:nvSpPr>
          <p:spPr>
            <a:xfrm rot="20974128">
              <a:off x="2314643" y="4685556"/>
              <a:ext cx="1514816" cy="56211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bg1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šarišským</a:t>
              </a:r>
              <a:endParaRPr lang="sk-SK" sz="44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grpSp>
        <p:nvGrpSpPr>
          <p:cNvPr id="9" name="Skupina 12"/>
          <p:cNvGrpSpPr>
            <a:grpSpLocks/>
          </p:cNvGrpSpPr>
          <p:nvPr/>
        </p:nvGrpSpPr>
        <p:grpSpPr bwMode="auto">
          <a:xfrm rot="645144">
            <a:off x="6159965" y="3882174"/>
            <a:ext cx="2663576" cy="1994003"/>
            <a:chOff x="6099582" y="3551906"/>
            <a:chExt cx="2097753" cy="1745634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099582" y="3551906"/>
              <a:ext cx="2097753" cy="1745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 rot="20954856">
              <a:off x="6312686" y="4017132"/>
              <a:ext cx="1853569" cy="61971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bg1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záhoráckym</a:t>
              </a:r>
              <a:endParaRPr lang="sk-SK" sz="44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420888"/>
            <a:ext cx="22288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564904"/>
            <a:ext cx="17113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564904"/>
            <a:ext cx="16573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388424" y="3068960"/>
            <a:ext cx="504056" cy="648072"/>
          </a:xfrm>
          <a:prstGeom prst="actionButtonForwardNex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987824" y="2420888"/>
            <a:ext cx="29482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200" dirty="0" err="1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www.gify.nou.com</a:t>
            </a:r>
            <a:endParaRPr lang="sk-SK" sz="3200" dirty="0">
              <a:ln w="11430"/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ITC Zapf Chancery" pitchFamily="66" charset="-18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3131840" y="3212976"/>
            <a:ext cx="28135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200" dirty="0" smtClean="0">
                <a:ln w="11430"/>
                <a:solidFill>
                  <a:srgbClr val="3366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www.beruska8.cz</a:t>
            </a:r>
            <a:endParaRPr lang="sk-SK" sz="3200" dirty="0">
              <a:ln w="11430"/>
              <a:solidFill>
                <a:srgbClr val="3366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ITC Zapf Chancery" pitchFamily="66" charset="-18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843808" y="3861048"/>
            <a:ext cx="3579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dirty="0" err="1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Šablona</a:t>
            </a:r>
            <a:r>
              <a:rPr lang="sk-SK" sz="3200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: E. </a:t>
            </a:r>
            <a:r>
              <a:rPr lang="sk-SK" sz="3200" dirty="0" err="1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Maninová</a:t>
            </a:r>
            <a:r>
              <a:rPr lang="sk-SK" sz="3200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 </a:t>
            </a:r>
            <a:endParaRPr lang="sk-SK" sz="3200" dirty="0">
              <a:solidFill>
                <a:schemeClr val="tx1">
                  <a:lumMod val="50000"/>
                  <a:lumOff val="50000"/>
                </a:schemeClr>
              </a:solidFill>
              <a:latin typeface="ITC Zapf Chancery" pitchFamily="66" charset="-18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3014099" y="1340768"/>
            <a:ext cx="28167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5400" b="1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rPr>
              <a:t>ZDROJE:</a:t>
            </a:r>
            <a:endParaRPr lang="sk-SK" sz="5400" b="1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ITC Zapf Chancery" pitchFamily="66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ónky do PP - jemnučk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šablónky do PP - jemnučká</Template>
  <TotalTime>89</TotalTime>
  <Words>95</Words>
  <Application>Microsoft Office PowerPoint</Application>
  <PresentationFormat>Prezentácia na obrazovke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šablónky do PP - jemnučká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ZS Sacurov</dc:creator>
  <cp:lastModifiedBy>ZS Sacurov</cp:lastModifiedBy>
  <cp:revision>12</cp:revision>
  <dcterms:created xsi:type="dcterms:W3CDTF">2011-09-07T09:52:25Z</dcterms:created>
  <dcterms:modified xsi:type="dcterms:W3CDTF">2011-09-14T09:06:30Z</dcterms:modified>
</cp:coreProperties>
</file>