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BFE"/>
    <a:srgbClr val="33CCCC"/>
    <a:srgbClr val="CC3300"/>
    <a:srgbClr val="00CC00"/>
    <a:srgbClr val="00FFFF"/>
    <a:srgbClr val="D1FAFF"/>
    <a:srgbClr val="CCFFFF"/>
    <a:srgbClr val="FBDBB7"/>
    <a:srgbClr val="F9CB99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redný štýl 1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FD4443E-F989-4FC4-A0C8-D5A2AF1F390B}" styleName="Tmavý štýl 1 - zvýrazneni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Štýl s motívom 2 - zvýrazneni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Štýl s motívom 2 - zvýrazneni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Stredný štýl 1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69056-1E85-4D76-B214-9777AE8326E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E8871-AB6C-4BA5-9246-A046946867D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C487F9E-9924-4CFC-A128-E722C87DC968}" type="datetimeFigureOut">
              <a:rPr lang="sk-SK" smtClean="0"/>
              <a:pPr/>
              <a:t>3.10.2011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724851-70EB-42BD-AC5B-C218ABB99F5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75656" y="1556792"/>
            <a:ext cx="60035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8000" b="1" dirty="0" smtClean="0">
                <a:ln w="28575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cript MT Bold" pitchFamily="66" charset="0"/>
              </a:rPr>
              <a:t>Žilina a okolie</a:t>
            </a:r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8244408" y="5661248"/>
            <a:ext cx="642942" cy="714380"/>
          </a:xfrm>
          <a:prstGeom prst="actionButtonForwardNext">
            <a:avLst/>
          </a:prstGeom>
          <a:solidFill>
            <a:srgbClr val="CCECFF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1907704" y="4797152"/>
            <a:ext cx="51125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4. </a:t>
            </a:r>
            <a:r>
              <a:rPr lang="sk-SK" sz="3600" b="1" dirty="0" smtClean="0">
                <a:ln w="635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ročník</a:t>
            </a:r>
            <a:endParaRPr lang="sk-SK" b="1" dirty="0" smtClean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sk-SK" b="1" dirty="0" smtClean="0">
              <a:ln w="6350">
                <a:solidFill>
                  <a:schemeClr val="tx1"/>
                </a:solidFill>
              </a:ln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sk-SK" sz="2400" b="1" dirty="0" smtClean="0">
                <a:ln w="6350">
                  <a:solidFill>
                    <a:schemeClr val="accent1">
                      <a:lumMod val="25000"/>
                    </a:schemeClr>
                  </a:solidFill>
                </a:ln>
                <a:solidFill>
                  <a:srgbClr val="33CCCC"/>
                </a:solidFill>
                <a:latin typeface="Comic Sans MS" pitchFamily="66" charset="0"/>
              </a:rPr>
              <a:t>Mgr. Mariana </a:t>
            </a:r>
            <a:r>
              <a:rPr lang="sk-SK" sz="2400" b="1" dirty="0" err="1" smtClean="0">
                <a:ln w="6350">
                  <a:solidFill>
                    <a:schemeClr val="accent1">
                      <a:lumMod val="25000"/>
                    </a:schemeClr>
                  </a:solidFill>
                </a:ln>
                <a:solidFill>
                  <a:srgbClr val="33CCCC"/>
                </a:solidFill>
                <a:latin typeface="Comic Sans MS" pitchFamily="66" charset="0"/>
              </a:rPr>
              <a:t>Bančanská</a:t>
            </a:r>
            <a:endParaRPr lang="sk-SK" sz="2400" b="1" dirty="0" smtClean="0">
              <a:ln w="6350">
                <a:solidFill>
                  <a:schemeClr val="accent1">
                    <a:lumMod val="25000"/>
                  </a:schemeClr>
                </a:solidFill>
              </a:ln>
              <a:solidFill>
                <a:srgbClr val="33CCCC"/>
              </a:solidFill>
              <a:latin typeface="Comic Sans MS" pitchFamily="66" charset="0"/>
            </a:endParaRPr>
          </a:p>
          <a:p>
            <a:pPr algn="ctr"/>
            <a:r>
              <a:rPr lang="sk-SK" sz="2400" b="1" dirty="0" smtClean="0">
                <a:ln w="6350">
                  <a:solidFill>
                    <a:schemeClr val="accent1">
                      <a:lumMod val="25000"/>
                    </a:schemeClr>
                  </a:solidFill>
                </a:ln>
                <a:solidFill>
                  <a:srgbClr val="33CCCC"/>
                </a:solidFill>
                <a:latin typeface="Comic Sans MS" pitchFamily="66" charset="0"/>
              </a:rPr>
              <a:t>Základná škola Sačurov</a:t>
            </a:r>
            <a:endParaRPr lang="sk-SK" sz="2400" b="1" dirty="0">
              <a:ln w="6350">
                <a:solidFill>
                  <a:schemeClr val="accent1">
                    <a:lumMod val="25000"/>
                  </a:schemeClr>
                </a:solidFill>
              </a:ln>
              <a:solidFill>
                <a:srgbClr val="33CCCC"/>
              </a:solidFill>
              <a:latin typeface="Comic Sans MS" pitchFamily="66" charset="0"/>
            </a:endParaRPr>
          </a:p>
        </p:txBody>
      </p:sp>
      <p:pic>
        <p:nvPicPr>
          <p:cNvPr id="6" name="Picture 11" descr="I:\Obrázky\logo_op_vzdelav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3375"/>
            <a:ext cx="14763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I:\Obrázky\logo-eu-s-odkazom-na-esf-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04813"/>
            <a:ext cx="14763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996952"/>
            <a:ext cx="2177818" cy="163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1560" y="692696"/>
            <a:ext cx="75360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Zo Žiliny v minulosti viedli cesty </a:t>
            </a:r>
          </a:p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na sever:</a:t>
            </a: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6418263" y="4089562"/>
            <a:ext cx="2457450" cy="1858641"/>
            <a:chOff x="4349803" y="4436241"/>
            <a:chExt cx="1789647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349803" y="4436241"/>
              <a:ext cx="1789647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61212" y="4792222"/>
              <a:ext cx="1677357" cy="5294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do Poľska</a:t>
              </a:r>
              <a:endParaRPr lang="sk-SK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484188" y="4137013"/>
            <a:ext cx="2449512" cy="1852637"/>
            <a:chOff x="2134793" y="4388273"/>
            <a:chExt cx="1929016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134793" y="4388273"/>
              <a:ext cx="1929016" cy="1470437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276023" y="4510138"/>
              <a:ext cx="1652709" cy="105041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do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Rakúska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402013" y="4090182"/>
            <a:ext cx="2449512" cy="1852637"/>
            <a:chOff x="6183950" y="3613743"/>
            <a:chExt cx="1929016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183950" y="3613743"/>
              <a:ext cx="1929016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302553" y="3794554"/>
              <a:ext cx="1652709" cy="115865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na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Ukrajinu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420888"/>
            <a:ext cx="1692668" cy="158412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420938"/>
            <a:ext cx="1583655" cy="1545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420888"/>
            <a:ext cx="1623041" cy="158417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7066" y="2420938"/>
            <a:ext cx="388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00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www.gify.nou.com</a:t>
            </a:r>
            <a:endParaRPr lang="sk-SK" sz="400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574244" y="3213100"/>
            <a:ext cx="3719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00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www.beruska8.cz</a:t>
            </a:r>
            <a:endParaRPr lang="sk-SK" sz="400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866909" y="1341438"/>
            <a:ext cx="31101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60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ZDROJE</a:t>
            </a:r>
            <a:endParaRPr lang="sk-SK" sz="60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75048" y="407707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err="1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www.travel-to-zilina.biz</a:t>
            </a: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/hrad/</a:t>
            </a:r>
            <a:r>
              <a:rPr lang="sk-SK" sz="4000" b="1" dirty="0" err="1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index.htm</a:t>
            </a:r>
            <a:endParaRPr lang="sk-SK" sz="4000" b="1" dirty="0">
              <a:solidFill>
                <a:schemeClr val="accent1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267744" y="4941168"/>
            <a:ext cx="4876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Šablona</a:t>
            </a:r>
            <a:r>
              <a:rPr lang="sk-SK" sz="400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: E. </a:t>
            </a:r>
            <a:r>
              <a:rPr lang="sk-SK" sz="400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Maninová</a:t>
            </a:r>
            <a:r>
              <a:rPr lang="sk-SK" sz="400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 </a:t>
            </a:r>
            <a:endParaRPr lang="sk-SK" sz="4000" dirty="0">
              <a:solidFill>
                <a:schemeClr val="accent1">
                  <a:lumMod val="50000"/>
                </a:schemeClr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91680" y="1484784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Jeden z významných slovenských básnikov nazval Žilinu perlou na Váhu. Niet hádam výstižnejšej charakteristiky. Je to mesto s jedinečnou históriou i množstvom unikátnych </a:t>
            </a:r>
            <a:r>
              <a:rPr lang="sk-SK" sz="2800" dirty="0" err="1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historicko</a:t>
            </a:r>
            <a: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 - umeleckých pamätihodností, mesto neopakovateľnej urbanistickej architektoniky, ktoré už v stredoveku právom nazývali uhorským Norimbergom.</a:t>
            </a:r>
            <a:endParaRPr lang="sk-SK" sz="2800" dirty="0">
              <a:solidFill>
                <a:schemeClr val="accent1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4" name="Tlačidlo akcie: Dopredu alebo Ďalej 3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37490"/>
            <a:ext cx="2558514" cy="192741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24944"/>
            <a:ext cx="2016224" cy="14382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692696"/>
            <a:ext cx="2434919" cy="183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429000"/>
            <a:ext cx="2682454" cy="20162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4437112"/>
            <a:ext cx="2261493" cy="16998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725144"/>
            <a:ext cx="2052576" cy="154627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2132856"/>
            <a:ext cx="2817263" cy="21223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43608" y="836712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Žilina patrí medzi najvýznamnejšie mestá v Slovenskej republike, bola a stále je centrom severozápadného Slovenska. Toto svoje postavenie získala vďaka geografickým podmienkam, ale i historickým vývinom. </a:t>
            </a:r>
            <a:b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 Mesto leží v kotline na sútoku troch riek : Váhu, Kysuce a </a:t>
            </a:r>
            <a:r>
              <a:rPr lang="sk-SK" sz="2800" dirty="0" err="1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Rajčanky</a:t>
            </a:r>
            <a:r>
              <a:rPr lang="sk-SK" sz="28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, Žilina je križovatkou medzinárodných cestných trás E 50 a E 75, spájajúcich sever Európy s juhom a východ so západom, a predovšetkým je dôležitým železničným uzlom. </a:t>
            </a:r>
            <a:endParaRPr lang="sk-SK" sz="2800" dirty="0">
              <a:solidFill>
                <a:schemeClr val="accent1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4" name="Tlačidlo akcie: Dopredu alebo Ďalej 3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-396552" y="90872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                                ŽILINSKÝ KRAJ :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</a:t>
            </a:r>
          </a:p>
          <a:p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/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rozloha :: 6788 km</a:t>
            </a:r>
            <a:r>
              <a:rPr lang="sk-SK" sz="2400" baseline="300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2</a:t>
            </a: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/>
            </a:r>
            <a:b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hranice :: s Poľskou a Českou republikou,</a:t>
            </a: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/>
            </a:r>
            <a:b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</a:t>
            </a: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11 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okresov, 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</a:t>
            </a: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315 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obcí, 18 z nich získalo štatút mesta, 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</a:t>
            </a: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692 434 </a:t>
            </a: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obyvateľov </a:t>
            </a:r>
          </a:p>
          <a:p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(z toho je 97,5 % Slovákov, 0,9 % Čechov, 0,4 %        </a:t>
            </a:r>
          </a:p>
          <a:p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                                Rómov) 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najzaľudnenejší okres Žilina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najmenej zaľudnený okres Turčianske Teplice 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najväčšie mesto Žilina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  najmenšie mesto Rajecké Teplice.</a:t>
            </a:r>
            <a:b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</a:br>
            <a:r>
              <a:rPr lang="sk-SK" sz="2400" dirty="0" smtClean="0">
                <a:solidFill>
                  <a:schemeClr val="accent1">
                    <a:lumMod val="50000"/>
                  </a:schemeClr>
                </a:solidFill>
                <a:latin typeface="Script MT Bold" pitchFamily="66" charset="0"/>
              </a:rPr>
              <a:t>                              </a:t>
            </a:r>
            <a:endParaRPr lang="sk-SK" sz="2400" dirty="0">
              <a:solidFill>
                <a:schemeClr val="accent1">
                  <a:lumMod val="50000"/>
                </a:schemeClr>
              </a:solidFill>
              <a:latin typeface="Script MT Bold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48680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lačidlo akcie: Dopredu alebo Ďalej 3">
            <a:hlinkClick r:id="" action="ppaction://hlinkshowjump?jump=nextslide" highlightClick="1"/>
          </p:cNvPr>
          <p:cNvSpPr/>
          <p:nvPr/>
        </p:nvSpPr>
        <p:spPr>
          <a:xfrm>
            <a:off x="8172400" y="537321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843808" y="620688"/>
            <a:ext cx="333937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Žilina je na :</a:t>
            </a:r>
            <a:endParaRPr lang="sk-SK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5" name="Skupina 3"/>
          <p:cNvGrpSpPr>
            <a:grpSpLocks/>
          </p:cNvGrpSpPr>
          <p:nvPr/>
        </p:nvGrpSpPr>
        <p:grpSpPr bwMode="auto">
          <a:xfrm rot="635194">
            <a:off x="6418263" y="4089563"/>
            <a:ext cx="2457450" cy="1858641"/>
            <a:chOff x="4349803" y="4436241"/>
            <a:chExt cx="1789647" cy="1390200"/>
          </a:xfrm>
        </p:grpSpPr>
        <p:pic>
          <p:nvPicPr>
            <p:cNvPr id="6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349803" y="4436241"/>
              <a:ext cx="1789647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ĺžnik 6"/>
            <p:cNvSpPr/>
            <p:nvPr/>
          </p:nvSpPr>
          <p:spPr>
            <a:xfrm rot="20964806">
              <a:off x="4526960" y="4640906"/>
              <a:ext cx="1451303" cy="98988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severe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Slovenska</a:t>
              </a:r>
              <a:endParaRPr lang="sk-SK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8" name="Skupina 6"/>
          <p:cNvGrpSpPr>
            <a:grpSpLocks/>
          </p:cNvGrpSpPr>
          <p:nvPr/>
        </p:nvGrpSpPr>
        <p:grpSpPr bwMode="auto">
          <a:xfrm rot="625872">
            <a:off x="484188" y="4137013"/>
            <a:ext cx="2449512" cy="1852637"/>
            <a:chOff x="2134793" y="4388273"/>
            <a:chExt cx="1929016" cy="1470437"/>
          </a:xfrm>
        </p:grpSpPr>
        <p:pic>
          <p:nvPicPr>
            <p:cNvPr id="9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134793" y="4388273"/>
              <a:ext cx="1929016" cy="1470437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10" name="Obdĺžnik 9"/>
            <p:cNvSpPr/>
            <p:nvPr/>
          </p:nvSpPr>
          <p:spPr>
            <a:xfrm rot="20974128">
              <a:off x="2286697" y="4570838"/>
              <a:ext cx="1603477" cy="105041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na západe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Slovenska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grpSp>
        <p:nvGrpSpPr>
          <p:cNvPr id="11" name="Skupina 9"/>
          <p:cNvGrpSpPr>
            <a:grpSpLocks/>
          </p:cNvGrpSpPr>
          <p:nvPr/>
        </p:nvGrpSpPr>
        <p:grpSpPr bwMode="auto">
          <a:xfrm rot="645144">
            <a:off x="3402013" y="4090181"/>
            <a:ext cx="2449512" cy="1852637"/>
            <a:chOff x="6183950" y="3613743"/>
            <a:chExt cx="1929016" cy="1621960"/>
          </a:xfrm>
        </p:grpSpPr>
        <p:pic>
          <p:nvPicPr>
            <p:cNvPr id="12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183950" y="3613743"/>
              <a:ext cx="1929016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bdĺžnik 12"/>
            <p:cNvSpPr/>
            <p:nvPr/>
          </p:nvSpPr>
          <p:spPr>
            <a:xfrm rot="20954856">
              <a:off x="6369575" y="3853369"/>
              <a:ext cx="1569392" cy="115865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na juhu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Slovenska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4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420888"/>
            <a:ext cx="1692668" cy="158412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420938"/>
            <a:ext cx="1583655" cy="1545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6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420888"/>
            <a:ext cx="1623041" cy="158417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7" name="Tlačidlo akcie: Dopredu alebo Ďalej 16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09184" y="1124744"/>
            <a:ext cx="800411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V Žiline sa do Váhu vlievajú rieky</a:t>
            </a: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3353315" y="4074794"/>
            <a:ext cx="2499065" cy="1858641"/>
            <a:chOff x="4349803" y="4436241"/>
            <a:chExt cx="1819953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349803" y="4436241"/>
              <a:ext cx="1789647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00922" y="4648771"/>
              <a:ext cx="1768834" cy="98988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Kysuca </a:t>
              </a: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a </a:t>
              </a:r>
            </a:p>
            <a:p>
              <a:pPr algn="ctr">
                <a:defRPr/>
              </a:pPr>
              <a:r>
                <a:rPr lang="sk-SK" sz="4000" b="1" dirty="0" err="1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Rajč</a:t>
              </a: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	</a:t>
              </a:r>
              <a:r>
                <a:rPr lang="sk-SK" sz="4000" b="1" dirty="0" err="1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ianka</a:t>
              </a:r>
              <a:endParaRPr lang="sk-SK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484188" y="4137013"/>
            <a:ext cx="2449512" cy="1852637"/>
            <a:chOff x="2134793" y="4388273"/>
            <a:chExt cx="1929016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134793" y="4388273"/>
              <a:ext cx="1929016" cy="1470437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162908" y="4513441"/>
              <a:ext cx="1843329" cy="105041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Kysuca a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Nitra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6235483" y="4073281"/>
            <a:ext cx="2449512" cy="1852637"/>
            <a:chOff x="6183950" y="3613743"/>
            <a:chExt cx="1929016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183950" y="3613743"/>
              <a:ext cx="1929016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511195" y="3798966"/>
              <a:ext cx="1336307" cy="115865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Topľa a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ITC Zapf Chancery" pitchFamily="66" charset="-18"/>
                </a:rPr>
                <a:t>Ondava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ITC Zapf Chancery" pitchFamily="66" charset="-18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348880"/>
            <a:ext cx="1692668" cy="158412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420938"/>
            <a:ext cx="1583655" cy="1545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348880"/>
            <a:ext cx="1623041" cy="158417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3568" y="1052736"/>
            <a:ext cx="786625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Kraj v okolí Žiliny sa  nazýva:</a:t>
            </a:r>
            <a:endParaRPr lang="sk-SK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6418263" y="4089562"/>
            <a:ext cx="2457450" cy="1858641"/>
            <a:chOff x="4349803" y="4436241"/>
            <a:chExt cx="1789647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349803" y="4436241"/>
              <a:ext cx="1789647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568953" y="4578950"/>
              <a:ext cx="1441963" cy="98988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Žilinská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kotlina</a:t>
              </a:r>
              <a:endParaRPr lang="sk-SK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484189" y="4137013"/>
            <a:ext cx="2449513" cy="1852637"/>
            <a:chOff x="2134793" y="4388273"/>
            <a:chExt cx="1929016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134793" y="4388273"/>
              <a:ext cx="1929016" cy="1470437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332564" y="4508313"/>
              <a:ext cx="1559293" cy="105041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Žilinská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rovina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402013" y="4090182"/>
            <a:ext cx="2449512" cy="1852637"/>
            <a:chOff x="6183950" y="3613743"/>
            <a:chExt cx="1929016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183950" y="3613743"/>
              <a:ext cx="1929016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415682" y="3791192"/>
              <a:ext cx="1458303" cy="115865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Žilinská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dolina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420888"/>
            <a:ext cx="1692668" cy="158412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420938"/>
            <a:ext cx="1583655" cy="1545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420888"/>
            <a:ext cx="1623041" cy="158417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50620" y="1124744"/>
            <a:ext cx="732123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8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Ktorá rieka preteká  Žilinou?</a:t>
            </a:r>
            <a:endParaRPr lang="sk-SK" sz="48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545357" y="4142979"/>
            <a:ext cx="2457450" cy="1858641"/>
            <a:chOff x="4349803" y="4436241"/>
            <a:chExt cx="1789647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349803" y="4436241"/>
              <a:ext cx="1789647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807000" y="4757588"/>
              <a:ext cx="761374" cy="52947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Váh</a:t>
              </a:r>
              <a:endParaRPr lang="sk-SK" sz="40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6445094" y="4145833"/>
            <a:ext cx="2382644" cy="1818142"/>
            <a:chOff x="2134793" y="4388273"/>
            <a:chExt cx="1929016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134793" y="4388273"/>
              <a:ext cx="1929016" cy="1470437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548551" y="4685469"/>
              <a:ext cx="1048890" cy="57250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Hron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427172" y="4145289"/>
            <a:ext cx="2449512" cy="1852637"/>
            <a:chOff x="6183950" y="3613743"/>
            <a:chExt cx="1929016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183950" y="3613743"/>
              <a:ext cx="1929016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610204" y="3978595"/>
              <a:ext cx="1214664" cy="61974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Dunaj</a:t>
              </a:r>
              <a:endParaRPr lang="sk-SK" sz="4400" b="1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348880"/>
            <a:ext cx="1692668" cy="158412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348880"/>
            <a:ext cx="1583655" cy="1545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348880"/>
            <a:ext cx="1623041" cy="158417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33265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vetinková3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kvetinková3</Template>
  <TotalTime>1585</TotalTime>
  <Words>164</Words>
  <Application>Microsoft Office PowerPoint</Application>
  <PresentationFormat>Prezentácia na obrazovke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kvetinková3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Vierka</dc:creator>
  <cp:lastModifiedBy>ZS Sacurov</cp:lastModifiedBy>
  <cp:revision>155</cp:revision>
  <dcterms:created xsi:type="dcterms:W3CDTF">2010-02-27T17:36:38Z</dcterms:created>
  <dcterms:modified xsi:type="dcterms:W3CDTF">2011-10-03T12:20:00Z</dcterms:modified>
</cp:coreProperties>
</file>